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2"/>
    <p:sldId id="263" r:id="rId3"/>
    <p:sldId id="272" r:id="rId4"/>
    <p:sldId id="271" r:id="rId5"/>
    <p:sldId id="269" r:id="rId6"/>
    <p:sldId id="260" r:id="rId7"/>
  </p:sldIdLst>
  <p:sldSz cx="6858000" cy="9145588"/>
  <p:notesSz cx="6807200" cy="99393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76">
          <p15:clr>
            <a:srgbClr val="A4A3A4"/>
          </p15:clr>
        </p15:guide>
        <p15:guide id="2" pos="20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F81BD"/>
    <a:srgbClr val="FF330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9" d="100"/>
          <a:sy n="119" d="100"/>
        </p:scale>
        <p:origin x="102" y="1782"/>
      </p:cViewPr>
      <p:guideLst>
        <p:guide orient="horz" pos="2876"/>
        <p:guide pos="206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77"/>
          </a:xfrm>
          <a:prstGeom prst="rect">
            <a:avLst/>
          </a:prstGeom>
        </p:spPr>
        <p:txBody>
          <a:bodyPr vert="horz" lIns="88340" tIns="44170" rIns="88340" bIns="4417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6" cy="498677"/>
          </a:xfrm>
          <a:prstGeom prst="rect">
            <a:avLst/>
          </a:prstGeom>
        </p:spPr>
        <p:txBody>
          <a:bodyPr vert="horz" lIns="88340" tIns="44170" rIns="88340" bIns="44170" rtlCol="0"/>
          <a:lstStyle>
            <a:lvl1pPr algn="r">
              <a:defRPr sz="1200"/>
            </a:lvl1pPr>
          </a:lstStyle>
          <a:p>
            <a:fld id="{CDF1FFE2-7EEC-412C-802C-6711DEB0A98D}" type="datetimeFigureOut">
              <a:rPr kumimoji="1" lang="ja-JP" altLang="en-US" smtClean="0"/>
              <a:t>2020/8/26</a:t>
            </a:fld>
            <a:endParaRPr kumimoji="1" lang="ja-JP" altLang="en-US"/>
          </a:p>
        </p:txBody>
      </p:sp>
      <p:sp>
        <p:nvSpPr>
          <p:cNvPr id="4" name="フッター プレースホルダー 3"/>
          <p:cNvSpPr>
            <a:spLocks noGrp="1"/>
          </p:cNvSpPr>
          <p:nvPr>
            <p:ph type="ftr" sz="quarter" idx="2"/>
          </p:nvPr>
        </p:nvSpPr>
        <p:spPr>
          <a:xfrm>
            <a:off x="1" y="9440353"/>
            <a:ext cx="2949786" cy="498676"/>
          </a:xfrm>
          <a:prstGeom prst="rect">
            <a:avLst/>
          </a:prstGeom>
        </p:spPr>
        <p:txBody>
          <a:bodyPr vert="horz" lIns="88340" tIns="44170" rIns="88340" bIns="4417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353"/>
            <a:ext cx="2949786" cy="498676"/>
          </a:xfrm>
          <a:prstGeom prst="rect">
            <a:avLst/>
          </a:prstGeom>
        </p:spPr>
        <p:txBody>
          <a:bodyPr vert="horz" lIns="88340" tIns="44170" rIns="88340" bIns="44170" rtlCol="0" anchor="b"/>
          <a:lstStyle>
            <a:lvl1pPr algn="r">
              <a:defRPr sz="1200"/>
            </a:lvl1pPr>
          </a:lstStyle>
          <a:p>
            <a:fld id="{6B00E365-854E-4DD7-A3B8-9E56379337CA}" type="slidenum">
              <a:rPr kumimoji="1" lang="ja-JP" altLang="en-US" smtClean="0"/>
              <a:t>‹#›</a:t>
            </a:fld>
            <a:endParaRPr kumimoji="1" lang="ja-JP" altLang="en-US"/>
          </a:p>
        </p:txBody>
      </p:sp>
    </p:spTree>
    <p:extLst>
      <p:ext uri="{BB962C8B-B14F-4D97-AF65-F5344CB8AC3E}">
        <p14:creationId xmlns:p14="http://schemas.microsoft.com/office/powerpoint/2010/main" val="1196693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990" cy="497970"/>
          </a:xfrm>
          <a:prstGeom prst="rect">
            <a:avLst/>
          </a:prstGeom>
        </p:spPr>
        <p:txBody>
          <a:bodyPr vert="horz" lIns="88321" tIns="44159" rIns="88321" bIns="4415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690" y="0"/>
            <a:ext cx="2949990" cy="497970"/>
          </a:xfrm>
          <a:prstGeom prst="rect">
            <a:avLst/>
          </a:prstGeom>
        </p:spPr>
        <p:txBody>
          <a:bodyPr vert="horz" lIns="88321" tIns="44159" rIns="88321" bIns="44159" rtlCol="0"/>
          <a:lstStyle>
            <a:lvl1pPr algn="r">
              <a:defRPr sz="1200"/>
            </a:lvl1pPr>
          </a:lstStyle>
          <a:p>
            <a:fld id="{DBB99DBC-480E-4556-B174-BFED42A2F583}" type="datetimeFigureOut">
              <a:rPr kumimoji="1" lang="ja-JP" altLang="en-US" smtClean="0"/>
              <a:t>2020/8/26</a:t>
            </a:fld>
            <a:endParaRPr kumimoji="1" lang="ja-JP" altLang="en-US"/>
          </a:p>
        </p:txBody>
      </p:sp>
      <p:sp>
        <p:nvSpPr>
          <p:cNvPr id="4" name="スライド イメージ プレースホルダー 3"/>
          <p:cNvSpPr>
            <a:spLocks noGrp="1" noRot="1" noChangeAspect="1"/>
          </p:cNvSpPr>
          <p:nvPr>
            <p:ph type="sldImg" idx="2"/>
          </p:nvPr>
        </p:nvSpPr>
        <p:spPr>
          <a:xfrm>
            <a:off x="2146300" y="1243013"/>
            <a:ext cx="2514600" cy="3354387"/>
          </a:xfrm>
          <a:prstGeom prst="rect">
            <a:avLst/>
          </a:prstGeom>
          <a:noFill/>
          <a:ln w="12700">
            <a:solidFill>
              <a:prstClr val="black"/>
            </a:solidFill>
          </a:ln>
        </p:spPr>
        <p:txBody>
          <a:bodyPr vert="horz" lIns="88321" tIns="44159" rIns="88321" bIns="44159" rtlCol="0" anchor="ctr"/>
          <a:lstStyle/>
          <a:p>
            <a:endParaRPr lang="ja-JP" altLang="en-US"/>
          </a:p>
        </p:txBody>
      </p:sp>
      <p:sp>
        <p:nvSpPr>
          <p:cNvPr id="5" name="ノート プレースホルダー 4"/>
          <p:cNvSpPr>
            <a:spLocks noGrp="1"/>
          </p:cNvSpPr>
          <p:nvPr>
            <p:ph type="body" sz="quarter" idx="3"/>
          </p:nvPr>
        </p:nvSpPr>
        <p:spPr>
          <a:xfrm>
            <a:off x="680416" y="4783895"/>
            <a:ext cx="5446369" cy="3912834"/>
          </a:xfrm>
          <a:prstGeom prst="rect">
            <a:avLst/>
          </a:prstGeom>
        </p:spPr>
        <p:txBody>
          <a:bodyPr vert="horz" lIns="88321" tIns="44159" rIns="88321" bIns="4415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369"/>
            <a:ext cx="2949990" cy="497970"/>
          </a:xfrm>
          <a:prstGeom prst="rect">
            <a:avLst/>
          </a:prstGeom>
        </p:spPr>
        <p:txBody>
          <a:bodyPr vert="horz" lIns="88321" tIns="44159" rIns="88321" bIns="4415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690" y="9441369"/>
            <a:ext cx="2949990" cy="497970"/>
          </a:xfrm>
          <a:prstGeom prst="rect">
            <a:avLst/>
          </a:prstGeom>
        </p:spPr>
        <p:txBody>
          <a:bodyPr vert="horz" lIns="88321" tIns="44159" rIns="88321" bIns="44159" rtlCol="0" anchor="b"/>
          <a:lstStyle>
            <a:lvl1pPr algn="r">
              <a:defRPr sz="1200"/>
            </a:lvl1pPr>
          </a:lstStyle>
          <a:p>
            <a:fld id="{5906F5FA-178F-4CB0-A407-40FD35B55F5F}" type="slidenum">
              <a:rPr kumimoji="1" lang="ja-JP" altLang="en-US" smtClean="0"/>
              <a:t>‹#›</a:t>
            </a:fld>
            <a:endParaRPr kumimoji="1" lang="ja-JP" altLang="en-US"/>
          </a:p>
        </p:txBody>
      </p:sp>
    </p:spTree>
    <p:extLst>
      <p:ext uri="{BB962C8B-B14F-4D97-AF65-F5344CB8AC3E}">
        <p14:creationId xmlns:p14="http://schemas.microsoft.com/office/powerpoint/2010/main" val="8508970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906F5FA-178F-4CB0-A407-40FD35B55F5F}" type="slidenum">
              <a:rPr kumimoji="1" lang="ja-JP" altLang="en-US" smtClean="0"/>
              <a:t>3</a:t>
            </a:fld>
            <a:endParaRPr kumimoji="1" lang="ja-JP" altLang="en-US"/>
          </a:p>
        </p:txBody>
      </p:sp>
    </p:spTree>
    <p:extLst>
      <p:ext uri="{BB962C8B-B14F-4D97-AF65-F5344CB8AC3E}">
        <p14:creationId xmlns:p14="http://schemas.microsoft.com/office/powerpoint/2010/main" val="1149566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906F5FA-178F-4CB0-A407-40FD35B55F5F}" type="slidenum">
              <a:rPr kumimoji="1" lang="ja-JP" altLang="en-US" smtClean="0"/>
              <a:t>4</a:t>
            </a:fld>
            <a:endParaRPr kumimoji="1" lang="ja-JP" altLang="en-US"/>
          </a:p>
        </p:txBody>
      </p:sp>
    </p:spTree>
    <p:extLst>
      <p:ext uri="{BB962C8B-B14F-4D97-AF65-F5344CB8AC3E}">
        <p14:creationId xmlns:p14="http://schemas.microsoft.com/office/powerpoint/2010/main" val="1745903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5906F5FA-178F-4CB0-A407-40FD35B55F5F}" type="slidenum">
              <a:rPr kumimoji="1" lang="ja-JP" altLang="en-US" smtClean="0"/>
              <a:t>5</a:t>
            </a:fld>
            <a:endParaRPr kumimoji="1" lang="ja-JP" altLang="en-US"/>
          </a:p>
        </p:txBody>
      </p:sp>
    </p:spTree>
    <p:extLst>
      <p:ext uri="{BB962C8B-B14F-4D97-AF65-F5344CB8AC3E}">
        <p14:creationId xmlns:p14="http://schemas.microsoft.com/office/powerpoint/2010/main" val="4082294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1062"/>
            <a:ext cx="5829300" cy="1960373"/>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182501"/>
            <a:ext cx="4800600" cy="233720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2C15F8F0-B9A4-4ED2-88B5-383021800A50}" type="datetime1">
              <a:rPr lang="ja-JP" altLang="en-US" smtClean="0"/>
              <a:t>2020/8/26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1865C178-35F9-4143-98E2-E451FAF63759}" type="slidenum">
              <a:rPr lang="ja-JP" altLang="en-US"/>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7854ED0C-A55E-42DC-89A4-340E0A7B3960}" type="datetime1">
              <a:rPr lang="ja-JP" altLang="en-US" smtClean="0"/>
              <a:t>2020/8/26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35D39974-3CDD-46F7-8FCA-60D1AC799AB0}" type="slidenum">
              <a:rPr lang="ja-JP" altLang="en-US"/>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9037"/>
            <a:ext cx="1157288" cy="10403106"/>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57176" y="489037"/>
            <a:ext cx="3357563" cy="10403106"/>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DCF6DF7B-6BFB-497C-A096-170E031F086D}" type="datetime1">
              <a:rPr lang="ja-JP" altLang="en-US" smtClean="0"/>
              <a:t>2020/8/26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EBCA4A57-5406-4DE5-9A8A-2AAF2FC0C78B}" type="slidenum">
              <a:rPr lang="ja-JP" altLang="en-US"/>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041244ED-90C2-4200-A30C-ECF84BF27893}" type="datetime1">
              <a:rPr lang="ja-JP" altLang="en-US" smtClean="0"/>
              <a:t>2020/8/26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0D3CF177-35FB-482C-A260-D2F1A0C1AE96}" type="slidenum">
              <a:rPr lang="ja-JP" altLang="en-US"/>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6888"/>
            <a:ext cx="5829300" cy="181641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735" y="3876293"/>
            <a:ext cx="5829300" cy="200059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3A101598-21D2-45B1-9A57-74E979D7F527}" type="datetime1">
              <a:rPr lang="ja-JP" altLang="en-US" smtClean="0"/>
              <a:t>2020/8/26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fld id="{28CB2DCE-A6B2-4560-B510-6CDFD12EA210}" type="slidenum">
              <a:rPr lang="ja-JP" altLang="en-US"/>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57177" y="2845296"/>
            <a:ext cx="2257425" cy="8046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2628902" y="2845296"/>
            <a:ext cx="2257425" cy="804684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D213303B-F197-475E-AA64-F09EB723FA72}" type="datetime1">
              <a:rPr lang="ja-JP" altLang="en-US" smtClean="0"/>
              <a:t>2020/8/26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B5070EE3-3298-4E78-9AE6-6289A4F2D43B}" type="slidenum">
              <a:rPr lang="ja-JP" altLang="en-US"/>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248"/>
            <a:ext cx="6172200" cy="1524265"/>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047172"/>
            <a:ext cx="3030141" cy="8531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2900337"/>
            <a:ext cx="3030141" cy="52692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71" y="2047172"/>
            <a:ext cx="3031331" cy="8531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771" y="2900337"/>
            <a:ext cx="3031331" cy="52692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7CADFDB7-65B5-4F6C-9F19-C8B874FAAC53}" type="datetime1">
              <a:rPr lang="ja-JP" altLang="en-US" smtClean="0"/>
              <a:t>2020/8/26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fld id="{4F0286AC-5A61-4A53-A20C-2D085A14666B}" type="slidenum">
              <a:rPr lang="ja-JP" altLang="en-US"/>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06FE7E95-D9C7-4B4A-AE16-9192CDB28871}" type="datetime1">
              <a:rPr lang="ja-JP" altLang="en-US" smtClean="0"/>
              <a:t>2020/8/26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fld id="{53AD9E73-528F-4927-814A-A31C9EAA5F58}" type="slidenum">
              <a:rPr lang="ja-JP" altLang="en-US"/>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A764DA5-CA79-40F1-9C81-EDAE07D7F6D6}" type="datetime1">
              <a:rPr lang="ja-JP" altLang="en-US" smtClean="0"/>
              <a:t>2020/8/26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fld id="{B343ADF4-CFDD-4B73-B7E4-503721672050}" type="slidenum">
              <a:rPr lang="ja-JP" altLang="en-US"/>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64130"/>
            <a:ext cx="2256235" cy="154967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9" y="364131"/>
            <a:ext cx="3833813" cy="780550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2" y="1913801"/>
            <a:ext cx="2256235" cy="62558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05F30B40-1D36-48DF-B387-DE44ADE62455}" type="datetime1">
              <a:rPr lang="ja-JP" altLang="en-US" smtClean="0"/>
              <a:t>2020/8/26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E6A836A6-0720-4CF0-B725-DAD38AADC6CB}" type="slidenum">
              <a:rPr lang="ja-JP" altLang="en-US"/>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1912"/>
            <a:ext cx="4114800" cy="75578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216" y="817176"/>
            <a:ext cx="4114800" cy="548735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216" y="7157694"/>
            <a:ext cx="4114800" cy="10733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E7EF64E1-E26B-42F4-A470-C7A6C7621E66}" type="datetime1">
              <a:rPr lang="ja-JP" altLang="en-US" smtClean="0"/>
              <a:t>2020/8/26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fld id="{2E4619B4-DF30-4AEA-9DB0-F9BF06ECB8EA}" type="slidenum">
              <a:rPr lang="ja-JP" altLang="en-US"/>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342900" y="2133600"/>
            <a:ext cx="6172200" cy="603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42900" y="8477250"/>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B582F6B-80CA-43BF-BE65-3F6D8726951F}" type="datetime1">
              <a:rPr lang="ja-JP" altLang="en-US" smtClean="0"/>
              <a:t>2020/8/26</a:t>
            </a:fld>
            <a:endParaRPr lang="ja-JP" altLang="en-US"/>
          </a:p>
        </p:txBody>
      </p:sp>
      <p:sp>
        <p:nvSpPr>
          <p:cNvPr id="5" name="フッター プレースホルダ 4"/>
          <p:cNvSpPr>
            <a:spLocks noGrp="1"/>
          </p:cNvSpPr>
          <p:nvPr>
            <p:ph type="ftr" sz="quarter" idx="3"/>
          </p:nvPr>
        </p:nvSpPr>
        <p:spPr>
          <a:xfrm>
            <a:off x="2343150" y="8477250"/>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4914900" y="8477250"/>
            <a:ext cx="1600200" cy="485775"/>
          </a:xfrm>
          <a:prstGeom prst="rect">
            <a:avLst/>
          </a:prstGeom>
        </p:spPr>
        <p:txBody>
          <a:bodyPr vert="horz" wrap="square" lIns="91440" tIns="45720" rIns="91440" bIns="45720" numCol="1" anchor="ctr" anchorCtr="0" compatLnSpc="1"/>
          <a:lstStyle>
            <a:lvl1pPr algn="r">
              <a:defRPr sz="1200">
                <a:solidFill>
                  <a:srgbClr val="898989"/>
                </a:solidFill>
                <a:latin typeface="Calibri" panose="020F0502020204030204" pitchFamily="34" charset="0"/>
              </a:defRPr>
            </a:lvl1pPr>
          </a:lstStyle>
          <a:p>
            <a:fld id="{B667D18E-F074-4FEE-9DB6-5549AF0BBF81}" type="slidenum">
              <a:rPr lang="ja-JP" altLang="en-US"/>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wmf"/><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917700"/>
            <a:ext cx="6858000" cy="1152525"/>
          </a:xfrm>
          <a:prstGeom prst="rect">
            <a:avLst/>
          </a:prstGeom>
          <a:solidFill>
            <a:srgbClr val="3366FF"/>
          </a:solidFill>
          <a:ln>
            <a:noFill/>
          </a:ln>
          <a:effectLst/>
        </p:spPr>
        <p:txBody>
          <a:bodyPr wrap="none" anchor="ctr"/>
          <a:lstStyle/>
          <a:p>
            <a:pPr algn="ctr">
              <a:lnSpc>
                <a:spcPct val="110000"/>
              </a:lnSpc>
              <a:defRPr/>
            </a:pPr>
            <a:r>
              <a:rPr lang="en-US" altLang="ja-JP" sz="2000" b="1" dirty="0">
                <a:solidFill>
                  <a:schemeClr val="bg1"/>
                </a:solidFill>
                <a:effectLst>
                  <a:outerShdw blurRad="38100" dist="38100" dir="2700000" algn="tl">
                    <a:srgbClr val="000000"/>
                  </a:outerShdw>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chemeClr val="bg1"/>
                </a:solidFill>
                <a:effectLst>
                  <a:outerShdw blurRad="38100" dist="38100" dir="2700000" algn="tl">
                    <a:srgbClr val="000000"/>
                  </a:outerShdw>
                </a:effectLst>
                <a:latin typeface="メイリオ" panose="020B0604030504040204" pitchFamily="50" charset="-128"/>
                <a:ea typeface="メイリオ" panose="020B0604030504040204" pitchFamily="50" charset="-128"/>
                <a:cs typeface="メイリオ" panose="020B0604030504040204" pitchFamily="50" charset="-128"/>
              </a:rPr>
              <a:t>オンライン観光商談マッチングフェア</a:t>
            </a:r>
            <a:r>
              <a:rPr lang="en-US" altLang="ja-JP" sz="2000" b="1" dirty="0">
                <a:solidFill>
                  <a:schemeClr val="bg1"/>
                </a:solidFill>
                <a:effectLst>
                  <a:outerShdw blurRad="38100" dist="38100" dir="2700000" algn="tl">
                    <a:srgbClr val="000000"/>
                  </a:outerShdw>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000" b="1" dirty="0">
                <a:solidFill>
                  <a:schemeClr val="bg1"/>
                </a:solidFill>
                <a:effectLst>
                  <a:outerShdw blurRad="38100" dist="38100" dir="2700000" algn="tl">
                    <a:srgbClr val="000000"/>
                  </a:outerShdw>
                </a:effectLst>
                <a:latin typeface="メイリオ" panose="020B0604030504040204" pitchFamily="50" charset="-128"/>
                <a:ea typeface="メイリオ" panose="020B0604030504040204" pitchFamily="50" charset="-128"/>
                <a:cs typeface="メイリオ" panose="020B0604030504040204" pitchFamily="50" charset="-128"/>
              </a:rPr>
              <a:t>実施概要</a:t>
            </a:r>
          </a:p>
        </p:txBody>
      </p:sp>
      <p:sp>
        <p:nvSpPr>
          <p:cNvPr id="13314" name="Rectangle 6"/>
          <p:cNvSpPr>
            <a:spLocks noChangeArrowheads="1"/>
          </p:cNvSpPr>
          <p:nvPr/>
        </p:nvSpPr>
        <p:spPr bwMode="auto">
          <a:xfrm>
            <a:off x="736600" y="3709988"/>
            <a:ext cx="5384800" cy="70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10000"/>
              </a:lnSpc>
            </a:pPr>
            <a:r>
              <a:rPr lang="en-US" altLang="ja-JP"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sym typeface="+mn-ea"/>
              </a:rPr>
              <a:t>令和</a:t>
            </a:r>
            <a:r>
              <a:rPr lang="ja-JP" altLang="en-US"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sym typeface="+mn-ea"/>
              </a:rPr>
              <a:t>２</a:t>
            </a:r>
            <a:r>
              <a:rPr lang="en-US" altLang="ja-JP"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sym typeface="+mn-ea"/>
              </a:rPr>
              <a:t>年度　</a:t>
            </a:r>
          </a:p>
          <a:p>
            <a:pPr algn="ctr">
              <a:lnSpc>
                <a:spcPct val="110000"/>
              </a:lnSpc>
            </a:pPr>
            <a:r>
              <a:rPr lang="en-US" altLang="ja-JP" b="1"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地域力活用新事業創出支援事業</a:t>
            </a:r>
          </a:p>
        </p:txBody>
      </p:sp>
      <p:sp>
        <p:nvSpPr>
          <p:cNvPr id="13315" name="Rectangle 6"/>
          <p:cNvSpPr>
            <a:spLocks noChangeArrowheads="1"/>
          </p:cNvSpPr>
          <p:nvPr/>
        </p:nvSpPr>
        <p:spPr bwMode="auto">
          <a:xfrm>
            <a:off x="2133600" y="7885113"/>
            <a:ext cx="2590800" cy="700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10000"/>
              </a:lnSpc>
            </a:pPr>
            <a:endParaRPr lang="en-US" altLang="ja-JP" dirty="0">
              <a:latin typeface="メイリオ" panose="020B0604030504040204" pitchFamily="50" charset="-128"/>
              <a:ea typeface="メイリオ" panose="020B0604030504040204" pitchFamily="50" charset="-128"/>
            </a:endParaRPr>
          </a:p>
          <a:p>
            <a:pPr algn="ctr">
              <a:lnSpc>
                <a:spcPct val="110000"/>
              </a:lnSpc>
            </a:pPr>
            <a:r>
              <a:rPr lang="ja-JP" altLang="en-US" dirty="0">
                <a:latin typeface="メイリオ" panose="020B0604030504040204" pitchFamily="50" charset="-128"/>
                <a:ea typeface="メイリオ" panose="020B0604030504040204" pitchFamily="50" charset="-128"/>
              </a:rPr>
              <a:t>全国商工会連合会</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333375" y="107950"/>
            <a:ext cx="6308725" cy="4953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10000"/>
              </a:lnSpc>
            </a:pPr>
            <a:r>
              <a:rPr lang="ja-JP" altLang="en-US">
                <a:solidFill>
                  <a:schemeClr val="bg1"/>
                </a:solidFill>
                <a:latin typeface="メイリオ" panose="020B0604030504040204" pitchFamily="50" charset="-128"/>
                <a:ea typeface="メイリオ" panose="020B0604030504040204" pitchFamily="50" charset="-128"/>
              </a:rPr>
              <a:t>オンライン観光商談マッチングフェア（商談会）</a:t>
            </a:r>
          </a:p>
        </p:txBody>
      </p:sp>
      <p:sp>
        <p:nvSpPr>
          <p:cNvPr id="14338" name="Rectangle 8"/>
          <p:cNvSpPr>
            <a:spLocks noChangeArrowheads="1"/>
          </p:cNvSpPr>
          <p:nvPr/>
        </p:nvSpPr>
        <p:spPr bwMode="auto">
          <a:xfrm>
            <a:off x="333375" y="649819"/>
            <a:ext cx="5111750" cy="1985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600" u="sng" dirty="0">
                <a:latin typeface="メイリオ" panose="020B0604030504040204" pitchFamily="50" charset="-128"/>
                <a:ea typeface="メイリオ" panose="020B0604030504040204" pitchFamily="50" charset="-128"/>
              </a:rPr>
              <a:t>地域の各事業者、商工会の皆様と旅行エージェントなどとの繋がりの場を設け、各々で推進している観光事業の更なる活性化に繋げることを目的として、観光の商談会を開催します。</a:t>
            </a:r>
          </a:p>
          <a:p>
            <a:pPr>
              <a:lnSpc>
                <a:spcPct val="110000"/>
              </a:lnSpc>
            </a:pPr>
            <a:r>
              <a:rPr lang="ja-JP" altLang="en-US" sz="1600" u="sng" dirty="0">
                <a:latin typeface="メイリオ" panose="020B0604030504040204" pitchFamily="50" charset="-128"/>
                <a:ea typeface="メイリオ" panose="020B0604030504040204" pitchFamily="50" charset="-128"/>
              </a:rPr>
              <a:t>オンライン会議システムを使って、地域にいながら、全国の旅行エージェント・メディアと商談することが出来ます。</a:t>
            </a:r>
          </a:p>
        </p:txBody>
      </p:sp>
      <p:sp>
        <p:nvSpPr>
          <p:cNvPr id="8" name="正方形/長方形 7"/>
          <p:cNvSpPr/>
          <p:nvPr/>
        </p:nvSpPr>
        <p:spPr>
          <a:xfrm>
            <a:off x="188913" y="2769870"/>
            <a:ext cx="3168650" cy="20875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9" name="正方形/長方形 8"/>
          <p:cNvSpPr/>
          <p:nvPr/>
        </p:nvSpPr>
        <p:spPr>
          <a:xfrm>
            <a:off x="3429000" y="2769870"/>
            <a:ext cx="3168650" cy="20875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 name="正方形/長方形 9"/>
          <p:cNvSpPr/>
          <p:nvPr/>
        </p:nvSpPr>
        <p:spPr>
          <a:xfrm>
            <a:off x="188913" y="4930458"/>
            <a:ext cx="3168650" cy="19446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1" name="正方形/長方形 10"/>
          <p:cNvSpPr/>
          <p:nvPr/>
        </p:nvSpPr>
        <p:spPr>
          <a:xfrm>
            <a:off x="3429000" y="4930458"/>
            <a:ext cx="3168650" cy="19446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4343" name="Rectangle 13"/>
          <p:cNvSpPr>
            <a:spLocks noChangeArrowheads="1"/>
          </p:cNvSpPr>
          <p:nvPr/>
        </p:nvSpPr>
        <p:spPr bwMode="auto">
          <a:xfrm>
            <a:off x="268288" y="4292283"/>
            <a:ext cx="3160712"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地域にいながら、非対面型で商談を行うことができる</a:t>
            </a:r>
          </a:p>
        </p:txBody>
      </p:sp>
      <p:sp>
        <p:nvSpPr>
          <p:cNvPr id="14344" name="Rectangle 13"/>
          <p:cNvSpPr>
            <a:spLocks noChangeArrowheads="1"/>
          </p:cNvSpPr>
          <p:nvPr/>
        </p:nvSpPr>
        <p:spPr bwMode="auto">
          <a:xfrm>
            <a:off x="3500438" y="4282758"/>
            <a:ext cx="30162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補助事業終了後も事業活動を継続、拡大していきたい</a:t>
            </a:r>
            <a:endParaRPr lang="en-US" altLang="ja-JP" sz="1400" dirty="0">
              <a:latin typeface="メイリオ" panose="020B0604030504040204" pitchFamily="50" charset="-128"/>
              <a:ea typeface="メイリオ" panose="020B0604030504040204" pitchFamily="50" charset="-128"/>
            </a:endParaRPr>
          </a:p>
        </p:txBody>
      </p:sp>
      <p:sp>
        <p:nvSpPr>
          <p:cNvPr id="14345" name="Rectangle 13"/>
          <p:cNvSpPr>
            <a:spLocks noChangeArrowheads="1"/>
          </p:cNvSpPr>
          <p:nvPr/>
        </p:nvSpPr>
        <p:spPr bwMode="auto">
          <a:xfrm>
            <a:off x="268288" y="6298883"/>
            <a:ext cx="3016250"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a:latin typeface="メイリオ" panose="020B0604030504040204" pitchFamily="50" charset="-128"/>
                <a:ea typeface="メイリオ" panose="020B0604030504040204" pitchFamily="50" charset="-128"/>
              </a:rPr>
              <a:t>旅行エージェントと連携して広域的な送客の仕組を作りたい</a:t>
            </a:r>
          </a:p>
        </p:txBody>
      </p:sp>
      <p:sp>
        <p:nvSpPr>
          <p:cNvPr id="14346" name="Rectangle 13"/>
          <p:cNvSpPr>
            <a:spLocks noChangeArrowheads="1"/>
          </p:cNvSpPr>
          <p:nvPr/>
        </p:nvSpPr>
        <p:spPr bwMode="auto">
          <a:xfrm>
            <a:off x="3509963" y="6308408"/>
            <a:ext cx="3014662" cy="566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地域の観光資源や特産品を旅行関連メディアに取り上げて欲しい</a:t>
            </a:r>
          </a:p>
        </p:txBody>
      </p:sp>
      <p:pic>
        <p:nvPicPr>
          <p:cNvPr id="14347" name="Picture 4" descr="C:\Users\jin3854\Desktop\person_0434\person_043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2513" y="5232083"/>
            <a:ext cx="1081087"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5" descr="C:\Users\jin3854\Desktop\book_05\book_0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91527" y="5416233"/>
            <a:ext cx="928816"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6" descr="C:\Users\jin3854\Desktop\book_04\book_04.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17294" y="5216208"/>
            <a:ext cx="796846"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7" descr="C:\Users\jin3854\Desktop\person_0297\person_0297.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21163" y="3003233"/>
            <a:ext cx="1368425" cy="113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円/楕円 21"/>
          <p:cNvSpPr/>
          <p:nvPr/>
        </p:nvSpPr>
        <p:spPr>
          <a:xfrm>
            <a:off x="5372100" y="325438"/>
            <a:ext cx="1485900" cy="1368425"/>
          </a:xfrm>
          <a:prstGeom prst="ellipse">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b="1" dirty="0">
                <a:solidFill>
                  <a:schemeClr val="bg1"/>
                </a:solidFill>
              </a:rPr>
              <a:t>2020</a:t>
            </a:r>
            <a:r>
              <a:rPr lang="ja-JP" altLang="en-US" b="1" dirty="0">
                <a:solidFill>
                  <a:schemeClr val="bg1"/>
                </a:solidFill>
              </a:rPr>
              <a:t>年</a:t>
            </a:r>
            <a:endParaRPr lang="en-US" altLang="ja-JP" b="1" dirty="0">
              <a:solidFill>
                <a:schemeClr val="bg1"/>
              </a:solidFill>
            </a:endParaRPr>
          </a:p>
          <a:p>
            <a:pPr algn="ctr">
              <a:defRPr/>
            </a:pPr>
            <a:r>
              <a:rPr lang="en-US" altLang="ja-JP" sz="1700" b="1" dirty="0">
                <a:solidFill>
                  <a:schemeClr val="bg1"/>
                </a:solidFill>
              </a:rPr>
              <a:t>12</a:t>
            </a:r>
            <a:r>
              <a:rPr lang="ja-JP" altLang="en-US" sz="1600" b="1" dirty="0">
                <a:solidFill>
                  <a:schemeClr val="bg1"/>
                </a:solidFill>
              </a:rPr>
              <a:t>月</a:t>
            </a:r>
          </a:p>
          <a:p>
            <a:pPr algn="ctr">
              <a:defRPr/>
            </a:pPr>
            <a:r>
              <a:rPr lang="en-US" altLang="ja-JP" sz="1600" b="1" dirty="0">
                <a:solidFill>
                  <a:schemeClr val="bg1"/>
                </a:solidFill>
              </a:rPr>
              <a:t>14-18</a:t>
            </a:r>
            <a:r>
              <a:rPr lang="ja-JP" altLang="en-US" sz="1600" b="1" dirty="0">
                <a:solidFill>
                  <a:schemeClr val="bg1"/>
                </a:solidFill>
              </a:rPr>
              <a:t>日</a:t>
            </a:r>
          </a:p>
        </p:txBody>
      </p:sp>
      <p:pic>
        <p:nvPicPr>
          <p:cNvPr id="3" name="コンテンツプレースホルダ 2"/>
          <p:cNvPicPr>
            <a:picLocks noGrp="1" noChangeAspect="1"/>
          </p:cNvPicPr>
          <p:nvPr>
            <p:ph idx="1"/>
          </p:nvPr>
        </p:nvPicPr>
        <p:blipFill>
          <a:blip r:embed="rId6"/>
          <a:stretch>
            <a:fillRect/>
          </a:stretch>
        </p:blipFill>
        <p:spPr>
          <a:xfrm>
            <a:off x="907415" y="2938145"/>
            <a:ext cx="1483360" cy="127508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5"/>
          <p:cNvSpPr>
            <a:spLocks noChangeArrowheads="1"/>
          </p:cNvSpPr>
          <p:nvPr/>
        </p:nvSpPr>
        <p:spPr bwMode="auto">
          <a:xfrm>
            <a:off x="171450" y="684213"/>
            <a:ext cx="6642100" cy="1037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観光や商工振興を主眼とするオンラインマッチングフェアです。</a:t>
            </a:r>
            <a:endParaRPr lang="en-US" altLang="ja-JP" sz="1400" dirty="0">
              <a:latin typeface="メイリオ" panose="020B0604030504040204" pitchFamily="50" charset="-128"/>
              <a:ea typeface="メイリオ" panose="020B0604030504040204" pitchFamily="50" charset="-128"/>
            </a:endParaRPr>
          </a:p>
          <a:p>
            <a:pPr>
              <a:lnSpc>
                <a:spcPct val="110000"/>
              </a:lnSpc>
            </a:pPr>
            <a:r>
              <a:rPr lang="ja-JP" altLang="en-US" sz="1400" dirty="0">
                <a:latin typeface="メイリオ" panose="020B0604030504040204" pitchFamily="50" charset="-128"/>
                <a:ea typeface="メイリオ" panose="020B0604030504040204" pitchFamily="50" charset="-128"/>
              </a:rPr>
              <a:t>今年度はオンラインで旅行エージェント・メディアと商談することが出来ます。</a:t>
            </a:r>
            <a:endParaRPr lang="en-US" altLang="ja-JP" sz="1400" dirty="0">
              <a:latin typeface="メイリオ" panose="020B0604030504040204" pitchFamily="50" charset="-128"/>
              <a:ea typeface="メイリオ" panose="020B0604030504040204" pitchFamily="50" charset="-128"/>
            </a:endParaRPr>
          </a:p>
          <a:p>
            <a:pPr>
              <a:lnSpc>
                <a:spcPct val="110000"/>
              </a:lnSpc>
            </a:pPr>
            <a:r>
              <a:rPr lang="ja-JP" altLang="en-US" sz="1400" dirty="0">
                <a:latin typeface="メイリオ" panose="020B0604030504040204" pitchFamily="50" charset="-128"/>
                <a:ea typeface="メイリオ" panose="020B0604030504040204" pitchFamily="50" charset="-128"/>
              </a:rPr>
              <a:t>旅行商品の開発、ツアーの実施、特産品の共同開発、販路開拓、広告宣伝など、</a:t>
            </a:r>
            <a:endParaRPr lang="en-US" altLang="ja-JP" sz="1400" dirty="0">
              <a:latin typeface="メイリオ" panose="020B0604030504040204" pitchFamily="50" charset="-128"/>
              <a:ea typeface="メイリオ" panose="020B0604030504040204" pitchFamily="50" charset="-128"/>
            </a:endParaRPr>
          </a:p>
          <a:p>
            <a:pPr>
              <a:lnSpc>
                <a:spcPct val="110000"/>
              </a:lnSpc>
            </a:pPr>
            <a:r>
              <a:rPr lang="ja-JP" altLang="en-US" sz="1400" dirty="0">
                <a:latin typeface="メイリオ" panose="020B0604030504040204" pitchFamily="50" charset="-128"/>
                <a:ea typeface="メイリオ" panose="020B0604030504040204" pitchFamily="50" charset="-128"/>
              </a:rPr>
              <a:t>送客と購買促進の為の商談会となります。</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一般の方のご来場はございません。</a:t>
            </a:r>
            <a:endParaRPr lang="ja-JP" altLang="en-US" sz="1400" dirty="0">
              <a:latin typeface="メイリオ" panose="020B0604030504040204" pitchFamily="50" charset="-128"/>
              <a:ea typeface="メイリオ" panose="020B0604030504040204" pitchFamily="50" charset="-128"/>
            </a:endParaRPr>
          </a:p>
        </p:txBody>
      </p:sp>
      <p:sp>
        <p:nvSpPr>
          <p:cNvPr id="21" name="円/楕円 20"/>
          <p:cNvSpPr/>
          <p:nvPr/>
        </p:nvSpPr>
        <p:spPr>
          <a:xfrm>
            <a:off x="333375" y="3886308"/>
            <a:ext cx="863600" cy="86892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1200" b="1" dirty="0"/>
              <a:t>POINT</a:t>
            </a:r>
            <a:r>
              <a:rPr lang="ja-JP" altLang="en-US" sz="1200" b="1" dirty="0"/>
              <a:t>②</a:t>
            </a:r>
          </a:p>
        </p:txBody>
      </p:sp>
      <p:sp>
        <p:nvSpPr>
          <p:cNvPr id="23" name="円/楕円 22"/>
          <p:cNvSpPr/>
          <p:nvPr/>
        </p:nvSpPr>
        <p:spPr>
          <a:xfrm>
            <a:off x="362633" y="5533500"/>
            <a:ext cx="863600" cy="8636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1200" b="1" dirty="0"/>
              <a:t>POINT</a:t>
            </a:r>
            <a:r>
              <a:rPr lang="ja-JP" altLang="en-US" sz="1200" b="1" dirty="0"/>
              <a:t>③</a:t>
            </a:r>
          </a:p>
        </p:txBody>
      </p:sp>
      <p:sp>
        <p:nvSpPr>
          <p:cNvPr id="15364" name="Rectangle 19"/>
          <p:cNvSpPr>
            <a:spLocks noChangeArrowheads="1"/>
          </p:cNvSpPr>
          <p:nvPr/>
        </p:nvSpPr>
        <p:spPr bwMode="auto">
          <a:xfrm>
            <a:off x="1277515" y="5401578"/>
            <a:ext cx="5103813" cy="681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600" dirty="0">
                <a:latin typeface="メイリオ" panose="020B0604030504040204" pitchFamily="50" charset="-128"/>
                <a:ea typeface="メイリオ" panose="020B0604030504040204" pitchFamily="50" charset="-128"/>
              </a:rPr>
              <a:t>地元にいながら商談することが出来ます。</a:t>
            </a:r>
          </a:p>
          <a:p>
            <a:pPr>
              <a:lnSpc>
                <a:spcPct val="120000"/>
              </a:lnSpc>
            </a:pPr>
            <a:r>
              <a:rPr lang="en-US" altLang="ja-JP" sz="1600" dirty="0">
                <a:latin typeface="メイリオ" panose="020B0604030504040204" pitchFamily="50" charset="-128"/>
                <a:ea typeface="メイリオ" panose="020B0604030504040204" pitchFamily="50" charset="-128"/>
              </a:rPr>
              <a:t>5</a:t>
            </a:r>
            <a:r>
              <a:rPr lang="ja-JP" altLang="en-US" sz="1600" dirty="0">
                <a:latin typeface="メイリオ" panose="020B0604030504040204" pitchFamily="50" charset="-128"/>
                <a:ea typeface="メイリオ" panose="020B0604030504040204" pitchFamily="50" charset="-128"/>
              </a:rPr>
              <a:t>日間の期間中スケジュール調整も可能です。</a:t>
            </a:r>
          </a:p>
        </p:txBody>
      </p:sp>
      <p:sp>
        <p:nvSpPr>
          <p:cNvPr id="15365" name="Rectangle 19"/>
          <p:cNvSpPr>
            <a:spLocks noChangeArrowheads="1"/>
          </p:cNvSpPr>
          <p:nvPr/>
        </p:nvSpPr>
        <p:spPr bwMode="auto">
          <a:xfrm>
            <a:off x="1277620" y="3670935"/>
            <a:ext cx="5535930" cy="681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600" dirty="0">
                <a:latin typeface="メイリオ" panose="020B0604030504040204" pitchFamily="50" charset="-128"/>
                <a:ea typeface="メイリオ" panose="020B0604030504040204" pitchFamily="50" charset="-128"/>
              </a:rPr>
              <a:t>商談シートを元に効果的な商談が出来ます。</a:t>
            </a:r>
          </a:p>
          <a:p>
            <a:pPr>
              <a:lnSpc>
                <a:spcPct val="120000"/>
              </a:lnSpc>
            </a:pPr>
            <a:r>
              <a:rPr lang="ja-JP" altLang="en-US" sz="1600" dirty="0">
                <a:latin typeface="メイリオ" panose="020B0604030504040204" pitchFamily="50" charset="-128"/>
                <a:ea typeface="メイリオ" panose="020B0604030504040204" pitchFamily="50" charset="-128"/>
              </a:rPr>
              <a:t>さらに「観光宝探しノート」に掲載されます。</a:t>
            </a:r>
          </a:p>
        </p:txBody>
      </p:sp>
      <p:sp>
        <p:nvSpPr>
          <p:cNvPr id="15366" name="Rectangle 2"/>
          <p:cNvSpPr>
            <a:spLocks noChangeArrowheads="1"/>
          </p:cNvSpPr>
          <p:nvPr/>
        </p:nvSpPr>
        <p:spPr bwMode="auto">
          <a:xfrm>
            <a:off x="115888" y="179388"/>
            <a:ext cx="2808287" cy="4953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a:solidFill>
                  <a:schemeClr val="bg1"/>
                </a:solidFill>
                <a:latin typeface="メイリオ" panose="020B0604030504040204" pitchFamily="50" charset="-128"/>
                <a:ea typeface="メイリオ" panose="020B0604030504040204" pitchFamily="50" charset="-128"/>
              </a:rPr>
              <a:t>企画構成</a:t>
            </a:r>
          </a:p>
        </p:txBody>
      </p:sp>
      <p:sp>
        <p:nvSpPr>
          <p:cNvPr id="15367" name="Rectangle 15"/>
          <p:cNvSpPr>
            <a:spLocks noChangeArrowheads="1"/>
          </p:cNvSpPr>
          <p:nvPr/>
        </p:nvSpPr>
        <p:spPr bwMode="auto">
          <a:xfrm>
            <a:off x="1340768" y="4252891"/>
            <a:ext cx="5111750" cy="1037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本年度から新たに「商談シート」を作成いただきます。</a:t>
            </a:r>
          </a:p>
          <a:p>
            <a:pPr>
              <a:lnSpc>
                <a:spcPct val="110000"/>
              </a:lnSpc>
            </a:pPr>
            <a:r>
              <a:rPr lang="ja-JP" altLang="en-US" sz="1400" dirty="0">
                <a:latin typeface="メイリオ" panose="020B0604030504040204" pitchFamily="50" charset="-128"/>
                <a:ea typeface="メイリオ" panose="020B0604030504040204" pitchFamily="50" charset="-128"/>
              </a:rPr>
              <a:t>商談シートは予めエージェント・メディアに提供され、情報提供が出来るだけでなく、商談シートの情報は「観光宝探しノート」に掲載されます。</a:t>
            </a:r>
          </a:p>
        </p:txBody>
      </p:sp>
      <p:sp>
        <p:nvSpPr>
          <p:cNvPr id="15368" name="Rectangle 15"/>
          <p:cNvSpPr>
            <a:spLocks noChangeArrowheads="1"/>
          </p:cNvSpPr>
          <p:nvPr/>
        </p:nvSpPr>
        <p:spPr bwMode="auto">
          <a:xfrm>
            <a:off x="1340768" y="6031094"/>
            <a:ext cx="5111750" cy="800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東京に来ることなく、地元でセミナー受講、商談が出来るようになります。人的・予算的な負担がなく参加することが可能となりました。</a:t>
            </a:r>
          </a:p>
        </p:txBody>
      </p:sp>
      <p:sp>
        <p:nvSpPr>
          <p:cNvPr id="31" name="円/楕円 30"/>
          <p:cNvSpPr/>
          <p:nvPr/>
        </p:nvSpPr>
        <p:spPr>
          <a:xfrm>
            <a:off x="362633" y="6925880"/>
            <a:ext cx="863600" cy="8636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1200" b="1" dirty="0"/>
              <a:t>POINT</a:t>
            </a:r>
            <a:r>
              <a:rPr lang="ja-JP" altLang="en-US" sz="1200" b="1" dirty="0"/>
              <a:t>④</a:t>
            </a:r>
          </a:p>
        </p:txBody>
      </p:sp>
      <p:sp>
        <p:nvSpPr>
          <p:cNvPr id="15370" name="Rectangle 19"/>
          <p:cNvSpPr>
            <a:spLocks noChangeArrowheads="1"/>
          </p:cNvSpPr>
          <p:nvPr/>
        </p:nvSpPr>
        <p:spPr bwMode="auto">
          <a:xfrm>
            <a:off x="1277515" y="6839897"/>
            <a:ext cx="5103813" cy="68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600" dirty="0">
                <a:solidFill>
                  <a:srgbClr val="0000CC"/>
                </a:solidFill>
                <a:latin typeface="メイリオ" panose="020B0604030504040204" pitchFamily="50" charset="-128"/>
                <a:ea typeface="メイリオ" panose="020B0604030504040204" pitchFamily="50" charset="-128"/>
              </a:rPr>
              <a:t>商談会終了後も継続して旅行エージェントと</a:t>
            </a:r>
            <a:br>
              <a:rPr lang="en-US" altLang="ja-JP" sz="1600" dirty="0">
                <a:solidFill>
                  <a:srgbClr val="0000CC"/>
                </a:solidFill>
                <a:latin typeface="メイリオ" panose="020B0604030504040204" pitchFamily="50" charset="-128"/>
                <a:ea typeface="メイリオ" panose="020B0604030504040204" pitchFamily="50" charset="-128"/>
              </a:rPr>
            </a:br>
            <a:r>
              <a:rPr lang="ja-JP" altLang="en-US" sz="1600" dirty="0">
                <a:solidFill>
                  <a:srgbClr val="0000CC"/>
                </a:solidFill>
                <a:latin typeface="メイリオ" panose="020B0604030504040204" pitchFamily="50" charset="-128"/>
                <a:ea typeface="メイリオ" panose="020B0604030504040204" pitchFamily="50" charset="-128"/>
              </a:rPr>
              <a:t>交流ができます。</a:t>
            </a:r>
            <a:endParaRPr lang="ja-JP" altLang="en-US" sz="1600" dirty="0">
              <a:latin typeface="メイリオ" panose="020B0604030504040204" pitchFamily="50" charset="-128"/>
              <a:ea typeface="メイリオ" panose="020B0604030504040204" pitchFamily="50" charset="-128"/>
            </a:endParaRPr>
          </a:p>
        </p:txBody>
      </p:sp>
      <p:sp>
        <p:nvSpPr>
          <p:cNvPr id="15371" name="Rectangle 15"/>
          <p:cNvSpPr>
            <a:spLocks noChangeArrowheads="1"/>
          </p:cNvSpPr>
          <p:nvPr/>
        </p:nvSpPr>
        <p:spPr bwMode="auto">
          <a:xfrm>
            <a:off x="1341438" y="7473633"/>
            <a:ext cx="5111750" cy="127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sz="1400" dirty="0">
                <a:latin typeface="メイリオ" panose="020B0604030504040204" pitchFamily="50" charset="-128"/>
                <a:ea typeface="メイリオ" panose="020B0604030504040204" pitchFamily="50" charset="-128"/>
              </a:rPr>
              <a:t>商談会終了後も「マッチングフェア事務局」は翌２月末まで開設しております。その後のコンタクトのフォローを致します。</a:t>
            </a:r>
          </a:p>
          <a:p>
            <a:pPr>
              <a:lnSpc>
                <a:spcPct val="110000"/>
              </a:lnSpc>
            </a:pPr>
            <a:r>
              <a:rPr lang="ja-JP" altLang="en-US" sz="1400" dirty="0">
                <a:latin typeface="メイリオ" panose="020B0604030504040204" pitchFamily="50" charset="-128"/>
                <a:ea typeface="メイリオ" panose="020B0604030504040204" pitchFamily="50" charset="-128"/>
              </a:rPr>
              <a:t>マッチングフェア用ポータルサイトも継続的にご利用いただけます。</a:t>
            </a:r>
          </a:p>
        </p:txBody>
      </p:sp>
      <p:sp>
        <p:nvSpPr>
          <p:cNvPr id="25" name="円/楕円 24"/>
          <p:cNvSpPr/>
          <p:nvPr/>
        </p:nvSpPr>
        <p:spPr>
          <a:xfrm>
            <a:off x="333375" y="2214386"/>
            <a:ext cx="863600" cy="8636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ja-JP" sz="1200" b="1" dirty="0"/>
              <a:t>POINT</a:t>
            </a:r>
            <a:r>
              <a:rPr lang="ja-JP" altLang="en-US" sz="1200" b="1" dirty="0"/>
              <a:t>①</a:t>
            </a:r>
          </a:p>
        </p:txBody>
      </p:sp>
      <p:sp>
        <p:nvSpPr>
          <p:cNvPr id="15374" name="Rectangle 19"/>
          <p:cNvSpPr>
            <a:spLocks noChangeArrowheads="1"/>
          </p:cNvSpPr>
          <p:nvPr/>
        </p:nvSpPr>
        <p:spPr bwMode="auto">
          <a:xfrm>
            <a:off x="1277515" y="1825625"/>
            <a:ext cx="5580485" cy="681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600" dirty="0">
                <a:latin typeface="メイリオ" panose="020B0604030504040204" pitchFamily="50" charset="-128"/>
                <a:ea typeface="メイリオ" panose="020B0604030504040204" pitchFamily="50" charset="-128"/>
              </a:rPr>
              <a:t>コロナ状況下での観光施策に関するセミナーが受講でき、専門家の個別指導が受けられます。</a:t>
            </a:r>
          </a:p>
        </p:txBody>
      </p:sp>
      <p:sp>
        <p:nvSpPr>
          <p:cNvPr id="15375" name="Rectangle 15"/>
          <p:cNvSpPr>
            <a:spLocks noChangeArrowheads="1"/>
          </p:cNvSpPr>
          <p:nvPr/>
        </p:nvSpPr>
        <p:spPr bwMode="auto">
          <a:xfrm>
            <a:off x="1341438" y="2473325"/>
            <a:ext cx="5256212" cy="1037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en-US" altLang="ja-JP" sz="1400" dirty="0">
                <a:latin typeface="メイリオ" panose="020B0604030504040204" pitchFamily="50" charset="-128"/>
                <a:ea typeface="メイリオ" panose="020B0604030504040204" pitchFamily="50" charset="-128"/>
              </a:rPr>
              <a:t>with</a:t>
            </a:r>
            <a:r>
              <a:rPr lang="ja-JP" altLang="en-US" sz="1400" dirty="0">
                <a:latin typeface="メイリオ" panose="020B0604030504040204" pitchFamily="50" charset="-128"/>
                <a:ea typeface="メイリオ" panose="020B0604030504040204" pitchFamily="50" charset="-128"/>
              </a:rPr>
              <a:t>コロナ、</a:t>
            </a:r>
            <a:r>
              <a:rPr lang="en-US" altLang="ja-JP" sz="1400" dirty="0">
                <a:latin typeface="メイリオ" panose="020B0604030504040204" pitchFamily="50" charset="-128"/>
                <a:ea typeface="メイリオ" panose="020B0604030504040204" pitchFamily="50" charset="-128"/>
              </a:rPr>
              <a:t>after</a:t>
            </a:r>
            <a:r>
              <a:rPr lang="ja-JP" altLang="en-US" sz="1400" dirty="0">
                <a:latin typeface="メイリオ" panose="020B0604030504040204" pitchFamily="50" charset="-128"/>
                <a:ea typeface="メイリオ" panose="020B0604030504040204" pitchFamily="50" charset="-128"/>
              </a:rPr>
              <a:t>コロナ期になすべき地域の戦略や施策についての講義を受けることが出来ます（オンラインセミナー）。</a:t>
            </a:r>
            <a:endParaRPr lang="en-US" altLang="ja-JP" sz="1400" dirty="0">
              <a:latin typeface="メイリオ" panose="020B0604030504040204" pitchFamily="50" charset="-128"/>
              <a:ea typeface="メイリオ" panose="020B0604030504040204" pitchFamily="50" charset="-128"/>
            </a:endParaRPr>
          </a:p>
          <a:p>
            <a:pPr>
              <a:lnSpc>
                <a:spcPct val="110000"/>
              </a:lnSpc>
            </a:pPr>
            <a:r>
              <a:rPr lang="ja-JP" altLang="en-US" sz="1400" dirty="0">
                <a:latin typeface="メイリオ" panose="020B0604030504040204" pitchFamily="50" charset="-128"/>
                <a:ea typeface="メイリオ" panose="020B0604030504040204" pitchFamily="50" charset="-128"/>
              </a:rPr>
              <a:t>さらに旅行の専門家によるオンライン個別指導を受けることが出来ます（オンライン個別指導）。</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115888" y="107950"/>
            <a:ext cx="4681264" cy="493713"/>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dirty="0">
                <a:solidFill>
                  <a:schemeClr val="bg1"/>
                </a:solidFill>
                <a:latin typeface="メイリオ" panose="020B0604030504040204" pitchFamily="50" charset="-128"/>
                <a:ea typeface="メイリオ" panose="020B0604030504040204" pitchFamily="50" charset="-128"/>
              </a:rPr>
              <a:t>セミナー・ワークショップ実施概要</a:t>
            </a:r>
          </a:p>
        </p:txBody>
      </p:sp>
      <p:sp>
        <p:nvSpPr>
          <p:cNvPr id="16386" name="Rectangle 19"/>
          <p:cNvSpPr>
            <a:spLocks noChangeArrowheads="1"/>
          </p:cNvSpPr>
          <p:nvPr/>
        </p:nvSpPr>
        <p:spPr bwMode="auto">
          <a:xfrm>
            <a:off x="-44527" y="6472660"/>
            <a:ext cx="6119813" cy="35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solidFill>
                  <a:srgbClr val="0000CC"/>
                </a:solidFill>
                <a:latin typeface="メイリオ" panose="020B0604030504040204" pitchFamily="50" charset="-128"/>
                <a:ea typeface="メイリオ" panose="020B0604030504040204" pitchFamily="50" charset="-128"/>
              </a:rPr>
              <a:t>【  </a:t>
            </a:r>
            <a:r>
              <a:rPr lang="ja-JP" altLang="en-US" sz="1400" dirty="0">
                <a:solidFill>
                  <a:srgbClr val="0000CC"/>
                </a:solidFill>
                <a:latin typeface="メイリオ" panose="020B0604030504040204" pitchFamily="50" charset="-128"/>
                <a:ea typeface="メイリオ" panose="020B0604030504040204" pitchFamily="50" charset="-128"/>
              </a:rPr>
              <a:t>主   催  </a:t>
            </a:r>
            <a:r>
              <a:rPr lang="en-US" altLang="ja-JP" sz="1400" dirty="0">
                <a:solidFill>
                  <a:srgbClr val="0000CC"/>
                </a:solidFill>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全国商工会連合会</a:t>
            </a:r>
            <a:endParaRPr lang="en-US" altLang="ja-JP" sz="1400" dirty="0">
              <a:latin typeface="メイリオ" panose="020B0604030504040204" pitchFamily="50" charset="-128"/>
              <a:ea typeface="メイリオ" panose="020B0604030504040204" pitchFamily="50" charset="-128"/>
            </a:endParaRPr>
          </a:p>
        </p:txBody>
      </p:sp>
      <p:sp>
        <p:nvSpPr>
          <p:cNvPr id="16387" name="Rectangle 19"/>
          <p:cNvSpPr>
            <a:spLocks noChangeArrowheads="1"/>
          </p:cNvSpPr>
          <p:nvPr/>
        </p:nvSpPr>
        <p:spPr bwMode="auto">
          <a:xfrm>
            <a:off x="-71755" y="750478"/>
            <a:ext cx="6741368" cy="257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ts val="1300"/>
              </a:lnSpc>
            </a:pP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rPr>
              <a:t>【 </a:t>
            </a:r>
            <a:r>
              <a:rPr lang="ja-JP" altLang="en-US" sz="1400" dirty="0">
                <a:solidFill>
                  <a:srgbClr val="0000CC"/>
                </a:solidFill>
                <a:latin typeface="メイリオ" panose="020B0604030504040204" pitchFamily="50" charset="-128"/>
                <a:ea typeface="メイリオ" panose="020B0604030504040204" pitchFamily="50" charset="-128"/>
              </a:rPr>
              <a:t>開 催 日 </a:t>
            </a:r>
            <a:r>
              <a:rPr lang="en-US" altLang="ja-JP" sz="1400" dirty="0">
                <a:solidFill>
                  <a:srgbClr val="0000CC"/>
                </a:solidFill>
                <a:latin typeface="メイリオ" panose="020B0604030504040204" pitchFamily="50" charset="-128"/>
                <a:ea typeface="メイリオ" panose="020B0604030504040204" pitchFamily="50" charset="-128"/>
              </a:rPr>
              <a:t>】</a:t>
            </a:r>
            <a:r>
              <a:rPr lang="ja-JP" altLang="en-US" sz="1400" dirty="0">
                <a:solidFill>
                  <a:srgbClr val="0000CC"/>
                </a:solidFill>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7-8</a:t>
            </a:r>
            <a:r>
              <a:rPr lang="ja-JP" altLang="en-US" sz="1400" dirty="0">
                <a:latin typeface="メイリオ" panose="020B0604030504040204" pitchFamily="50" charset="-128"/>
                <a:ea typeface="メイリオ" panose="020B0604030504040204" pitchFamily="50" charset="-128"/>
              </a:rPr>
              <a:t>日  </a:t>
            </a:r>
            <a:r>
              <a:rPr lang="en-US" altLang="ja-JP" sz="1400" dirty="0">
                <a:latin typeface="メイリオ" panose="020B0604030504040204" pitchFamily="50" charset="-128"/>
                <a:ea typeface="メイリオ" panose="020B0604030504040204" pitchFamily="50" charset="-128"/>
              </a:rPr>
              <a:t>15</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00~17</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00</a:t>
            </a:r>
            <a:r>
              <a:rPr lang="ja-JP" altLang="en-US" sz="1400" dirty="0">
                <a:latin typeface="メイリオ" panose="020B0604030504040204" pitchFamily="50" charset="-128"/>
                <a:ea typeface="メイリオ" panose="020B0604030504040204" pitchFamily="50" charset="-128"/>
              </a:rPr>
              <a:t>（両日参加）</a:t>
            </a:r>
          </a:p>
        </p:txBody>
      </p:sp>
      <p:sp>
        <p:nvSpPr>
          <p:cNvPr id="16388" name="Rectangle 19"/>
          <p:cNvSpPr>
            <a:spLocks noChangeArrowheads="1"/>
          </p:cNvSpPr>
          <p:nvPr/>
        </p:nvSpPr>
        <p:spPr bwMode="auto">
          <a:xfrm>
            <a:off x="-44605" y="1679114"/>
            <a:ext cx="6741368" cy="4745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rPr>
              <a:t>【 セミナー</a:t>
            </a: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・特別講師による講演</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「コロナ情勢下においてなすべき観光に対する取組」</a:t>
            </a:r>
          </a:p>
          <a:p>
            <a:pPr>
              <a:lnSpc>
                <a:spcPct val="120000"/>
              </a:lnSpc>
            </a:pPr>
            <a:endParaRPr lang="ja-JP" altLang="en-US"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sym typeface="+mn-ea"/>
              </a:rPr>
              <a:t>【 ワークショップ】</a:t>
            </a:r>
            <a:r>
              <a:rPr lang="en-US" altLang="ja-JP" sz="1400" dirty="0">
                <a:solidFill>
                  <a:srgbClr val="0000CC"/>
                </a:solidFill>
                <a:latin typeface="メイリオ" panose="020B0604030504040204" pitchFamily="50" charset="-128"/>
                <a:ea typeface="メイリオ" panose="020B0604030504040204" pitchFamily="50" charset="-128"/>
                <a:sym typeface="+mn-ea"/>
              </a:rPr>
              <a:t> </a:t>
            </a:r>
            <a:r>
              <a:rPr lang="ja-JP" altLang="en-US" sz="1400" dirty="0">
                <a:latin typeface="メイリオ" panose="020B0604030504040204" pitchFamily="50" charset="-128"/>
                <a:ea typeface="メイリオ" panose="020B0604030504040204" pitchFamily="50" charset="-128"/>
                <a:sym typeface="+mn-ea"/>
              </a:rPr>
              <a:t>・観光商談マッチングフェアに参加する商工会は</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さらにワークショップ（個別指導）を受けられます。</a:t>
            </a:r>
            <a:endParaRPr lang="en-US" altLang="ja-JP" sz="1400" dirty="0">
              <a:latin typeface="メイリオ" panose="020B0604030504040204" pitchFamily="50" charset="-128"/>
              <a:ea typeface="メイリオ" panose="020B0604030504040204" pitchFamily="50" charset="-128"/>
              <a:sym typeface="+mn-ea"/>
            </a:endParaRPr>
          </a:p>
          <a:p>
            <a:pPr>
              <a:lnSpc>
                <a:spcPct val="120000"/>
              </a:lnSpc>
            </a:pPr>
            <a:r>
              <a:rPr lang="ja-JP" altLang="en-US" sz="1400" dirty="0">
                <a:solidFill>
                  <a:srgbClr val="0000CC"/>
                </a:solidFill>
                <a:latin typeface="メイリオ" panose="020B0604030504040204" pitchFamily="50" charset="-128"/>
                <a:ea typeface="メイリオ" panose="020B0604030504040204" pitchFamily="50" charset="-128"/>
                <a:sym typeface="+mn-ea"/>
              </a:rPr>
              <a:t>　　　　　　　　　　  </a:t>
            </a:r>
            <a:r>
              <a:rPr lang="ja-JP" altLang="en-US" sz="1400" dirty="0">
                <a:latin typeface="メイリオ" panose="020B0604030504040204" pitchFamily="50" charset="-128"/>
                <a:ea typeface="メイリオ" panose="020B0604030504040204" pitchFamily="50" charset="-128"/>
                <a:sym typeface="+mn-ea"/>
              </a:rPr>
              <a:t>・観光の専門家による個別指導。</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担当の専門家は地域の課題やテーマに合わせて選定。</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・オンライン指導ですので、地域への訪問等はありません。</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その分きめ細かい指導を徹底いたします。</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・マッチングフェア後も継続的なフォローアップを</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いたします。</a:t>
            </a:r>
          </a:p>
          <a:p>
            <a:pPr>
              <a:lnSpc>
                <a:spcPct val="120000"/>
              </a:lnSpc>
            </a:pPr>
            <a:r>
              <a:rPr lang="ja-JP" altLang="en-US" sz="1400" dirty="0">
                <a:latin typeface="メイリオ" panose="020B0604030504040204" pitchFamily="50" charset="-128"/>
                <a:ea typeface="メイリオ" panose="020B0604030504040204" pitchFamily="50" charset="-128"/>
                <a:sym typeface="+mn-ea"/>
              </a:rPr>
              <a:t>　　　　　　　　　　  ・指導期間：令和</a:t>
            </a:r>
            <a:r>
              <a:rPr lang="en-US" altLang="ja-JP" sz="1400" dirty="0">
                <a:latin typeface="メイリオ" panose="020B0604030504040204" pitchFamily="50" charset="-128"/>
                <a:ea typeface="メイリオ" panose="020B0604030504040204" pitchFamily="50" charset="-128"/>
                <a:sym typeface="+mn-ea"/>
              </a:rPr>
              <a:t>2</a:t>
            </a:r>
            <a:r>
              <a:rPr lang="ja-JP" altLang="en-US" sz="1400" dirty="0">
                <a:latin typeface="メイリオ" panose="020B0604030504040204" pitchFamily="50" charset="-128"/>
                <a:ea typeface="メイリオ" panose="020B0604030504040204" pitchFamily="50" charset="-128"/>
                <a:sym typeface="+mn-ea"/>
              </a:rPr>
              <a:t>年</a:t>
            </a:r>
            <a:r>
              <a:rPr lang="en-US" altLang="ja-JP" sz="1400" dirty="0">
                <a:latin typeface="メイリオ" panose="020B0604030504040204" pitchFamily="50" charset="-128"/>
                <a:ea typeface="メイリオ" panose="020B0604030504040204" pitchFamily="50" charset="-128"/>
                <a:sym typeface="+mn-ea"/>
              </a:rPr>
              <a:t>10</a:t>
            </a:r>
            <a:r>
              <a:rPr lang="ja-JP" altLang="en-US" sz="1400" dirty="0">
                <a:latin typeface="メイリオ" panose="020B0604030504040204" pitchFamily="50" charset="-128"/>
                <a:ea typeface="メイリオ" panose="020B0604030504040204" pitchFamily="50" charset="-128"/>
                <a:sym typeface="+mn-ea"/>
              </a:rPr>
              <a:t>月～令和</a:t>
            </a:r>
            <a:r>
              <a:rPr lang="en-US" altLang="ja-JP" sz="1400" dirty="0">
                <a:latin typeface="メイリオ" panose="020B0604030504040204" pitchFamily="50" charset="-128"/>
                <a:ea typeface="メイリオ" panose="020B0604030504040204" pitchFamily="50" charset="-128"/>
                <a:sym typeface="+mn-ea"/>
              </a:rPr>
              <a:t>3</a:t>
            </a:r>
            <a:r>
              <a:rPr lang="ja-JP" altLang="en-US" sz="1400" dirty="0">
                <a:latin typeface="メイリオ" panose="020B0604030504040204" pitchFamily="50" charset="-128"/>
                <a:ea typeface="メイリオ" panose="020B0604030504040204" pitchFamily="50" charset="-128"/>
                <a:sym typeface="+mn-ea"/>
              </a:rPr>
              <a:t>年</a:t>
            </a:r>
            <a:r>
              <a:rPr lang="en-US" altLang="ja-JP" sz="1400" dirty="0">
                <a:latin typeface="メイリオ" panose="020B0604030504040204" pitchFamily="50" charset="-128"/>
                <a:ea typeface="メイリオ" panose="020B0604030504040204" pitchFamily="50" charset="-128"/>
                <a:sym typeface="+mn-ea"/>
              </a:rPr>
              <a:t>2</a:t>
            </a:r>
            <a:r>
              <a:rPr lang="ja-JP" altLang="en-US" sz="1400" dirty="0">
                <a:latin typeface="メイリオ" panose="020B0604030504040204" pitchFamily="50" charset="-128"/>
                <a:ea typeface="メイリオ" panose="020B0604030504040204" pitchFamily="50" charset="-128"/>
                <a:sym typeface="+mn-ea"/>
              </a:rPr>
              <a:t>月</a:t>
            </a:r>
          </a:p>
          <a:p>
            <a:pPr>
              <a:lnSpc>
                <a:spcPct val="120000"/>
              </a:lnSpc>
            </a:pPr>
            <a:br>
              <a:rPr lang="en-US" altLang="ja-JP" sz="1400" dirty="0">
                <a:latin typeface="メイリオ" panose="020B0604030504040204" pitchFamily="50" charset="-128"/>
                <a:ea typeface="メイリオ" panose="020B0604030504040204" pitchFamily="50" charset="-128"/>
              </a:rPr>
            </a:b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rPr>
              <a:t>【 </a:t>
            </a:r>
            <a:r>
              <a:rPr lang="ja-JP" altLang="en-US" sz="1400" dirty="0">
                <a:solidFill>
                  <a:srgbClr val="0000CC"/>
                </a:solidFill>
                <a:latin typeface="メイリオ" panose="020B0604030504040204" pitchFamily="50" charset="-128"/>
                <a:ea typeface="メイリオ" panose="020B0604030504040204" pitchFamily="50" charset="-128"/>
              </a:rPr>
              <a:t>参加資格 </a:t>
            </a:r>
            <a:r>
              <a:rPr lang="ja-JP" altLang="ja-JP" sz="1400" dirty="0">
                <a:solidFill>
                  <a:srgbClr val="0000CC"/>
                </a:solidFill>
                <a:latin typeface="メイリオ" panose="020B0604030504040204" pitchFamily="50" charset="-128"/>
                <a:ea typeface="メイリオ" panose="020B0604030504040204" pitchFamily="50" charset="-128"/>
              </a:rPr>
              <a:t>】</a:t>
            </a: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①観光商談マッチングフェアに出展する商工会</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他に、事業者、観光協会、自治体の方など。</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②観光事業に取り組んでいる、または今後観光事業の</a:t>
            </a:r>
          </a:p>
          <a:p>
            <a:pPr>
              <a:lnSpc>
                <a:spcPct val="120000"/>
              </a:lnSpc>
            </a:pPr>
            <a:r>
              <a:rPr lang="ja-JP" altLang="en-US" sz="1400" dirty="0">
                <a:latin typeface="メイリオ" panose="020B0604030504040204" pitchFamily="50" charset="-128"/>
                <a:ea typeface="メイリオ" panose="020B0604030504040204" pitchFamily="50" charset="-128"/>
              </a:rPr>
              <a:t>　　　　　　　　　　　　実施を計画している商工会。</a:t>
            </a:r>
          </a:p>
          <a:p>
            <a:pPr>
              <a:lnSpc>
                <a:spcPct val="120000"/>
              </a:lnSpc>
            </a:pPr>
            <a:r>
              <a:rPr lang="ja-JP" altLang="en-US" sz="1400" dirty="0">
                <a:latin typeface="メイリオ" panose="020B0604030504040204" pitchFamily="50" charset="-128"/>
                <a:ea typeface="メイリオ" panose="020B0604030504040204" pitchFamily="50" charset="-128"/>
              </a:rPr>
              <a:t>　　　　　　　　　　　</a:t>
            </a:r>
          </a:p>
        </p:txBody>
      </p:sp>
      <p:sp>
        <p:nvSpPr>
          <p:cNvPr id="16390" name="Rectangle 19"/>
          <p:cNvSpPr>
            <a:spLocks noChangeArrowheads="1"/>
          </p:cNvSpPr>
          <p:nvPr/>
        </p:nvSpPr>
        <p:spPr bwMode="auto">
          <a:xfrm>
            <a:off x="-70715" y="1076304"/>
            <a:ext cx="6236271"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ja-JP" sz="1400" dirty="0">
                <a:solidFill>
                  <a:srgbClr val="0000CC"/>
                </a:solidFill>
                <a:latin typeface="メイリオ" panose="020B0604030504040204" pitchFamily="50" charset="-128"/>
                <a:ea typeface="メイリオ" panose="020B0604030504040204" pitchFamily="50" charset="-128"/>
              </a:rPr>
              <a:t>【 実施形態</a:t>
            </a:r>
            <a:r>
              <a:rPr lang="ja-JP" altLang="en-US" sz="1400" dirty="0">
                <a:solidFill>
                  <a:srgbClr val="0000CC"/>
                </a:solidFill>
                <a:latin typeface="メイリオ" panose="020B0604030504040204" pitchFamily="50" charset="-128"/>
                <a:ea typeface="メイリオ" panose="020B0604030504040204" pitchFamily="50" charset="-128"/>
              </a:rPr>
              <a:t> </a:t>
            </a:r>
            <a:r>
              <a:rPr lang="en-US" altLang="ja-JP" sz="1400" dirty="0">
                <a:solidFill>
                  <a:srgbClr val="0000CC"/>
                </a:solidFill>
                <a:latin typeface="メイリオ" panose="020B0604030504040204" pitchFamily="50" charset="-128"/>
                <a:ea typeface="メイリオ" panose="020B0604030504040204" pitchFamily="50" charset="-128"/>
              </a:rPr>
              <a:t>】</a:t>
            </a:r>
            <a:r>
              <a:rPr lang="ja-JP" altLang="en-US" sz="1400" dirty="0">
                <a:solidFill>
                  <a:srgbClr val="0000CC"/>
                </a:solidFill>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オンラインセミナー（ウェビナー）形式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155177" y="198663"/>
            <a:ext cx="5616575" cy="493713"/>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dirty="0">
                <a:solidFill>
                  <a:schemeClr val="bg1"/>
                </a:solidFill>
                <a:latin typeface="メイリオ" panose="020B0604030504040204" pitchFamily="50" charset="-128"/>
                <a:ea typeface="メイリオ" panose="020B0604030504040204" pitchFamily="50" charset="-128"/>
              </a:rPr>
              <a:t>実施概要</a:t>
            </a:r>
            <a:r>
              <a:rPr lang="en-US" altLang="ja-JP" dirty="0">
                <a:solidFill>
                  <a:schemeClr val="bg1"/>
                </a:solidFill>
                <a:latin typeface="メイリオ" panose="020B0604030504040204" pitchFamily="50" charset="-128"/>
                <a:ea typeface="メイリオ" panose="020B0604030504040204" pitchFamily="50" charset="-128"/>
              </a:rPr>
              <a:t>:</a:t>
            </a:r>
            <a:r>
              <a:rPr lang="ja-JP" altLang="en-US" dirty="0">
                <a:solidFill>
                  <a:schemeClr val="bg1"/>
                </a:solidFill>
                <a:latin typeface="メイリオ" panose="020B0604030504040204" pitchFamily="50" charset="-128"/>
                <a:ea typeface="メイリオ" panose="020B0604030504040204" pitchFamily="50" charset="-128"/>
              </a:rPr>
              <a:t>オンライン観光商談マッチングフェア</a:t>
            </a:r>
            <a:endParaRPr lang="en-US" altLang="ja-JP" dirty="0">
              <a:solidFill>
                <a:schemeClr val="bg1"/>
              </a:solidFill>
              <a:latin typeface="メイリオ" panose="020B0604030504040204" pitchFamily="50" charset="-128"/>
              <a:ea typeface="メイリオ" panose="020B0604030504040204" pitchFamily="50" charset="-128"/>
            </a:endParaRPr>
          </a:p>
        </p:txBody>
      </p:sp>
      <p:sp>
        <p:nvSpPr>
          <p:cNvPr id="17410" name="Rectangle 19"/>
          <p:cNvSpPr>
            <a:spLocks noChangeArrowheads="1"/>
          </p:cNvSpPr>
          <p:nvPr/>
        </p:nvSpPr>
        <p:spPr bwMode="auto">
          <a:xfrm>
            <a:off x="188640" y="2872332"/>
            <a:ext cx="6328999" cy="1975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商談対象 </a:t>
            </a:r>
            <a:r>
              <a:rPr lang="ja-JP"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全国の旅行エージェント（代理店・バス会社・鉄道会社等）</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大手旅行会社だけでなく、特定の地域や企画に特化した</a:t>
            </a:r>
            <a:br>
              <a:rPr lang="en-US" altLang="ja-JP" sz="1400" dirty="0">
                <a:solidFill>
                  <a:schemeClr val="tx1"/>
                </a:solidFill>
                <a:latin typeface="メイリオ" panose="020B0604030504040204" pitchFamily="50" charset="-128"/>
                <a:ea typeface="メイリオ" panose="020B0604030504040204" pitchFamily="50" charset="-128"/>
              </a:rPr>
            </a:br>
            <a:r>
              <a:rPr lang="ja-JP" altLang="en-US" sz="1400" dirty="0">
                <a:solidFill>
                  <a:schemeClr val="tx1"/>
                </a:solidFill>
                <a:latin typeface="メイリオ" panose="020B0604030504040204" pitchFamily="50" charset="-128"/>
                <a:ea typeface="メイリオ" panose="020B0604030504040204" pitchFamily="50" charset="-128"/>
              </a:rPr>
              <a:t>　　　　　　　　　中小旅行会社も来場予定です。</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※with</a:t>
            </a:r>
            <a:r>
              <a:rPr lang="ja-JP" altLang="en-US" sz="1400" dirty="0">
                <a:solidFill>
                  <a:schemeClr val="tx1"/>
                </a:solidFill>
                <a:latin typeface="メイリオ" panose="020B0604030504040204" pitchFamily="50" charset="-128"/>
                <a:ea typeface="メイリオ" panose="020B0604030504040204" pitchFamily="50" charset="-128"/>
              </a:rPr>
              <a:t>コロナ期における観光施策の観点から、全国各地の</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旅行会社も招聘</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一般の方のご来場はございません。</a:t>
            </a:r>
            <a:endParaRPr lang="en-US" altLang="ja-JP" sz="1400" dirty="0">
              <a:latin typeface="メイリオ" panose="020B0604030504040204" pitchFamily="50" charset="-128"/>
              <a:ea typeface="メイリオ" panose="020B0604030504040204" pitchFamily="50" charset="-128"/>
            </a:endParaRPr>
          </a:p>
          <a:p>
            <a:pPr>
              <a:lnSpc>
                <a:spcPct val="120000"/>
              </a:lnSpc>
            </a:pPr>
            <a:endParaRPr lang="en-US" altLang="ja-JP" sz="600" dirty="0">
              <a:solidFill>
                <a:schemeClr val="tx1"/>
              </a:solidFill>
              <a:latin typeface="メイリオ" panose="020B0604030504040204" pitchFamily="50" charset="-128"/>
              <a:ea typeface="メイリオ" panose="020B0604030504040204" pitchFamily="50" charset="-128"/>
            </a:endParaRPr>
          </a:p>
          <a:p>
            <a:pPr>
              <a:lnSpc>
                <a:spcPct val="120000"/>
              </a:lnSpc>
            </a:pPr>
            <a:r>
              <a:rPr lang="en-US"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主   催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全国商工会連合会</a:t>
            </a:r>
          </a:p>
        </p:txBody>
      </p:sp>
      <p:sp>
        <p:nvSpPr>
          <p:cNvPr id="17411" name="Rectangle 19"/>
          <p:cNvSpPr>
            <a:spLocks noChangeArrowheads="1"/>
          </p:cNvSpPr>
          <p:nvPr/>
        </p:nvSpPr>
        <p:spPr bwMode="auto">
          <a:xfrm>
            <a:off x="188640" y="857878"/>
            <a:ext cx="6164908" cy="516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ja-JP" sz="1400" dirty="0">
                <a:solidFill>
                  <a:schemeClr val="tx1"/>
                </a:solidFill>
                <a:latin typeface="メイリオ" panose="020B0604030504040204" pitchFamily="50" charset="-128"/>
                <a:ea typeface="メイリオ" panose="020B0604030504040204" pitchFamily="50" charset="-128"/>
              </a:rPr>
              <a:t>【 開催期間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令和２年</a:t>
            </a:r>
            <a:r>
              <a:rPr lang="en-US" altLang="ja-JP" sz="1400" dirty="0">
                <a:solidFill>
                  <a:schemeClr val="tx1"/>
                </a:solidFill>
                <a:latin typeface="メイリオ" panose="020B0604030504040204" pitchFamily="50" charset="-128"/>
                <a:ea typeface="メイリオ" panose="020B0604030504040204" pitchFamily="50" charset="-128"/>
              </a:rPr>
              <a:t>12</a:t>
            </a:r>
            <a:r>
              <a:rPr lang="ja-JP" altLang="en-US" sz="1400" dirty="0">
                <a:solidFill>
                  <a:schemeClr val="tx1"/>
                </a:solidFill>
                <a:latin typeface="メイリオ" panose="020B0604030504040204" pitchFamily="50" charset="-128"/>
                <a:ea typeface="メイリオ" panose="020B0604030504040204" pitchFamily="50" charset="-128"/>
              </a:rPr>
              <a:t>月</a:t>
            </a:r>
            <a:r>
              <a:rPr lang="en-US" altLang="ja-JP" sz="1400" dirty="0">
                <a:solidFill>
                  <a:schemeClr val="tx1"/>
                </a:solidFill>
                <a:latin typeface="メイリオ" panose="020B0604030504040204" pitchFamily="50" charset="-128"/>
                <a:ea typeface="メイリオ" panose="020B0604030504040204" pitchFamily="50" charset="-128"/>
              </a:rPr>
              <a:t>14-18</a:t>
            </a:r>
            <a:r>
              <a:rPr lang="ja-JP" altLang="en-US" sz="1400" dirty="0">
                <a:solidFill>
                  <a:schemeClr val="tx1"/>
                </a:solidFill>
                <a:latin typeface="メイリオ" panose="020B0604030504040204" pitchFamily="50" charset="-128"/>
                <a:ea typeface="メイリオ" panose="020B0604030504040204" pitchFamily="50" charset="-128"/>
              </a:rPr>
              <a:t>日（</a:t>
            </a:r>
            <a:r>
              <a:rPr lang="en-US" altLang="ja-JP" sz="1400" dirty="0">
                <a:solidFill>
                  <a:schemeClr val="tx1"/>
                </a:solidFill>
                <a:latin typeface="メイリオ" panose="020B0604030504040204" pitchFamily="50" charset="-128"/>
                <a:ea typeface="メイリオ" panose="020B0604030504040204" pitchFamily="50" charset="-128"/>
              </a:rPr>
              <a:t>5</a:t>
            </a:r>
            <a:r>
              <a:rPr lang="ja-JP" altLang="en-US" sz="1400" dirty="0">
                <a:solidFill>
                  <a:schemeClr val="tx1"/>
                </a:solidFill>
                <a:latin typeface="メイリオ" panose="020B0604030504040204" pitchFamily="50" charset="-128"/>
                <a:ea typeface="メイリオ" panose="020B0604030504040204" pitchFamily="50" charset="-128"/>
              </a:rPr>
              <a:t>日間）</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予約制　</a:t>
            </a:r>
          </a:p>
        </p:txBody>
      </p:sp>
      <p:sp>
        <p:nvSpPr>
          <p:cNvPr id="17412" name="Rectangle 19"/>
          <p:cNvSpPr>
            <a:spLocks noChangeArrowheads="1"/>
          </p:cNvSpPr>
          <p:nvPr/>
        </p:nvSpPr>
        <p:spPr bwMode="auto">
          <a:xfrm>
            <a:off x="188640" y="2013786"/>
            <a:ext cx="6459091"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ja-JP" sz="1400" dirty="0">
                <a:solidFill>
                  <a:schemeClr val="tx1"/>
                </a:solidFill>
                <a:latin typeface="メイリオ" panose="020B0604030504040204" pitchFamily="50" charset="-128"/>
                <a:ea typeface="メイリオ" panose="020B0604030504040204" pitchFamily="50" charset="-128"/>
              </a:rPr>
              <a:t>【 </a:t>
            </a:r>
            <a:r>
              <a:rPr lang="ja-JP" altLang="en-US" sz="1400" dirty="0">
                <a:solidFill>
                  <a:schemeClr val="tx1"/>
                </a:solidFill>
                <a:latin typeface="メイリオ" panose="020B0604030504040204" pitchFamily="50" charset="-128"/>
                <a:ea typeface="メイリオ" panose="020B0604030504040204" pitchFamily="50" charset="-128"/>
              </a:rPr>
              <a:t>実施方法 </a:t>
            </a:r>
            <a:r>
              <a:rPr lang="ja-JP"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上記の期間内に旅行エージェントとオンライン商談を</a:t>
            </a:r>
            <a:br>
              <a:rPr lang="ja-JP" altLang="en-US" sz="1400" dirty="0">
                <a:solidFill>
                  <a:schemeClr val="tx1"/>
                </a:solidFill>
                <a:latin typeface="メイリオ" panose="020B0604030504040204" pitchFamily="50" charset="-128"/>
                <a:ea typeface="メイリオ" panose="020B0604030504040204" pitchFamily="50" charset="-128"/>
              </a:rPr>
            </a:br>
            <a:r>
              <a:rPr lang="ja-JP" altLang="en-US" sz="1400" dirty="0">
                <a:solidFill>
                  <a:schemeClr val="tx1"/>
                </a:solidFill>
                <a:latin typeface="メイリオ" panose="020B0604030504040204" pitchFamily="50" charset="-128"/>
                <a:ea typeface="メイリオ" panose="020B0604030504040204" pitchFamily="50" charset="-128"/>
              </a:rPr>
              <a:t>　　　　　　　  していただきます。スケジュール調整は専用ポータルサイト</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または事務局サポートで簡単に行えます。</a:t>
            </a:r>
          </a:p>
        </p:txBody>
      </p:sp>
      <p:sp>
        <p:nvSpPr>
          <p:cNvPr id="17414" name="Rectangle 19"/>
          <p:cNvSpPr>
            <a:spLocks noChangeArrowheads="1"/>
          </p:cNvSpPr>
          <p:nvPr/>
        </p:nvSpPr>
        <p:spPr bwMode="auto">
          <a:xfrm>
            <a:off x="188640" y="1410710"/>
            <a:ext cx="6040289" cy="516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ja-JP" sz="1400" dirty="0">
                <a:solidFill>
                  <a:schemeClr val="tx1"/>
                </a:solidFill>
                <a:latin typeface="メイリオ" panose="020B0604030504040204" pitchFamily="50" charset="-128"/>
                <a:ea typeface="メイリオ" panose="020B0604030504040204" pitchFamily="50" charset="-128"/>
              </a:rPr>
              <a:t>【 商談形態</a:t>
            </a:r>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　オンライン会議システム（</a:t>
            </a:r>
            <a:r>
              <a:rPr lang="en-US" altLang="ja-JP" sz="1400" dirty="0">
                <a:solidFill>
                  <a:schemeClr val="tx1"/>
                </a:solidFill>
                <a:latin typeface="メイリオ" panose="020B0604030504040204" pitchFamily="50" charset="-128"/>
                <a:ea typeface="メイリオ" panose="020B0604030504040204" pitchFamily="50" charset="-128"/>
              </a:rPr>
              <a:t>Zoom</a:t>
            </a:r>
            <a:r>
              <a:rPr lang="ja-JP" altLang="en-US" sz="1400" dirty="0">
                <a:solidFill>
                  <a:schemeClr val="tx1"/>
                </a:solidFill>
                <a:latin typeface="メイリオ" panose="020B0604030504040204" pitchFamily="50" charset="-128"/>
                <a:ea typeface="メイリオ" panose="020B0604030504040204" pitchFamily="50" charset="-128"/>
              </a:rPr>
              <a:t>等）を用いた、</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オンライン商談会</a:t>
            </a:r>
          </a:p>
        </p:txBody>
      </p:sp>
      <p:sp>
        <p:nvSpPr>
          <p:cNvPr id="3" name="Rectangle 2"/>
          <p:cNvSpPr>
            <a:spLocks noChangeArrowheads="1"/>
          </p:cNvSpPr>
          <p:nvPr/>
        </p:nvSpPr>
        <p:spPr bwMode="auto">
          <a:xfrm>
            <a:off x="155177" y="4907823"/>
            <a:ext cx="5616575" cy="493713"/>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dirty="0">
                <a:solidFill>
                  <a:schemeClr val="bg1"/>
                </a:solidFill>
                <a:latin typeface="メイリオ" panose="020B0604030504040204" pitchFamily="50" charset="-128"/>
                <a:ea typeface="メイリオ" panose="020B0604030504040204" pitchFamily="50" charset="-128"/>
              </a:rPr>
              <a:t>観光商談マッチングフェア専用ポータルサイト</a:t>
            </a:r>
          </a:p>
        </p:txBody>
      </p:sp>
      <p:sp>
        <p:nvSpPr>
          <p:cNvPr id="5" name="Rectangle 19"/>
          <p:cNvSpPr>
            <a:spLocks noChangeArrowheads="1"/>
          </p:cNvSpPr>
          <p:nvPr/>
        </p:nvSpPr>
        <p:spPr bwMode="auto">
          <a:xfrm>
            <a:off x="210315" y="5695342"/>
            <a:ext cx="6328999" cy="2583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オンライン商談のためのポータルサイトを開設いたします。</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ポータルサイト上では出展商工会の観光情報・動画等を掲載し、旅行エージェント・メディアに対して出展地域の</a:t>
            </a:r>
            <a:r>
              <a:rPr lang="en-US" altLang="ja-JP" sz="1400" dirty="0">
                <a:solidFill>
                  <a:schemeClr val="tx1"/>
                </a:solidFill>
                <a:latin typeface="メイリオ" panose="020B0604030504040204" pitchFamily="50" charset="-128"/>
                <a:ea typeface="メイリオ" panose="020B0604030504040204" pitchFamily="50" charset="-128"/>
              </a:rPr>
              <a:t>PR</a:t>
            </a:r>
            <a:r>
              <a:rPr lang="ja-JP" altLang="en-US" sz="1400" dirty="0">
                <a:solidFill>
                  <a:schemeClr val="tx1"/>
                </a:solidFill>
                <a:latin typeface="メイリオ" panose="020B0604030504040204" pitchFamily="50" charset="-128"/>
                <a:ea typeface="メイリオ" panose="020B0604030504040204" pitchFamily="50" charset="-128"/>
              </a:rPr>
              <a:t>をいたします。</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商談のスケジューリングや商談シートのダウンロードもポータルサイト上から可能となります。</a:t>
            </a:r>
          </a:p>
          <a:p>
            <a:pPr>
              <a:lnSpc>
                <a:spcPct val="120000"/>
              </a:lnSpc>
            </a:pPr>
            <a:endParaRPr lang="ja-JP" altLang="en-US" sz="1400" dirty="0">
              <a:solidFill>
                <a:schemeClr val="tx1"/>
              </a:solidFill>
              <a:latin typeface="メイリオ" panose="020B0604030504040204" pitchFamily="50" charset="-128"/>
              <a:ea typeface="メイリオ" panose="020B0604030504040204" pitchFamily="50" charset="-128"/>
            </a:endParaRP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開設時期 】　令和</a:t>
            </a:r>
            <a:r>
              <a:rPr lang="en-US" altLang="ja-JP" sz="1400" dirty="0">
                <a:solidFill>
                  <a:schemeClr val="tx1"/>
                </a:solidFill>
                <a:latin typeface="メイリオ" panose="020B0604030504040204" pitchFamily="50" charset="-128"/>
                <a:ea typeface="メイリオ" panose="020B0604030504040204" pitchFamily="50" charset="-128"/>
              </a:rPr>
              <a:t>2</a:t>
            </a:r>
            <a:r>
              <a:rPr lang="ja-JP" altLang="en-US" sz="1400" dirty="0">
                <a:solidFill>
                  <a:schemeClr val="tx1"/>
                </a:solidFill>
                <a:latin typeface="メイリオ" panose="020B0604030504040204" pitchFamily="50" charset="-128"/>
                <a:ea typeface="メイリオ" panose="020B0604030504040204" pitchFamily="50" charset="-128"/>
              </a:rPr>
              <a:t>年</a:t>
            </a:r>
            <a:r>
              <a:rPr lang="en-US" altLang="ja-JP" sz="1400" dirty="0">
                <a:solidFill>
                  <a:schemeClr val="tx1"/>
                </a:solidFill>
                <a:latin typeface="メイリオ" panose="020B0604030504040204" pitchFamily="50" charset="-128"/>
                <a:ea typeface="メイリオ" panose="020B0604030504040204" pitchFamily="50" charset="-128"/>
              </a:rPr>
              <a:t>10</a:t>
            </a:r>
            <a:r>
              <a:rPr lang="ja-JP" altLang="en-US" sz="1400" dirty="0">
                <a:solidFill>
                  <a:schemeClr val="tx1"/>
                </a:solidFill>
                <a:latin typeface="メイリオ" panose="020B0604030504040204" pitchFamily="50" charset="-128"/>
                <a:ea typeface="メイリオ" panose="020B0604030504040204" pitchFamily="50" charset="-128"/>
              </a:rPr>
              <a:t>月上旬予定</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利用対象 】　旅行エージェント・メディア：商談予約、情報取得</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出展商工会：商談予約承認、情報更新、セミナー動画閲覧</a:t>
            </a:r>
          </a:p>
          <a:p>
            <a:pPr>
              <a:lnSpc>
                <a:spcPct val="120000"/>
              </a:lnSpc>
            </a:pPr>
            <a:r>
              <a:rPr lang="ja-JP" altLang="en-US" sz="1400" dirty="0">
                <a:solidFill>
                  <a:schemeClr val="tx1"/>
                </a:solidFill>
                <a:latin typeface="メイリオ" panose="020B0604030504040204" pitchFamily="50" charset="-128"/>
                <a:ea typeface="メイリオ" panose="020B0604030504040204" pitchFamily="50" charset="-128"/>
              </a:rPr>
              <a:t>　　　　　　　  双方共通：商談スケジュール確認、連絡・伝達</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9"/>
          <p:cNvSpPr>
            <a:spLocks noChangeArrowheads="1"/>
          </p:cNvSpPr>
          <p:nvPr/>
        </p:nvSpPr>
        <p:spPr bwMode="auto">
          <a:xfrm>
            <a:off x="-42826" y="3643809"/>
            <a:ext cx="6669360" cy="216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事務局名称</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観光商談マッチングフェア</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事務局</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（株式会社Ｈ＆Ｓプロモーション内）</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所在地</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〒130-0026</a:t>
            </a:r>
            <a:r>
              <a:rPr lang="ja-JP" altLang="en-US" sz="1400" dirty="0">
                <a:latin typeface="メイリオ" panose="020B0604030504040204" pitchFamily="50" charset="-128"/>
                <a:ea typeface="メイリオ" panose="020B0604030504040204" pitchFamily="50" charset="-128"/>
              </a:rPr>
              <a:t>　東京都墨田区両国</a:t>
            </a:r>
            <a:r>
              <a:rPr lang="en-US" altLang="ja-JP" sz="1400" dirty="0">
                <a:latin typeface="メイリオ" panose="020B0604030504040204" pitchFamily="50" charset="-128"/>
                <a:ea typeface="メイリオ" panose="020B0604030504040204" pitchFamily="50" charset="-128"/>
              </a:rPr>
              <a:t>4-34-8</a:t>
            </a:r>
            <a:r>
              <a:rPr lang="ja-JP" altLang="en-US" sz="1400" dirty="0">
                <a:latin typeface="メイリオ" panose="020B0604030504040204" pitchFamily="50" charset="-128"/>
                <a:ea typeface="メイリオ" panose="020B0604030504040204" pitchFamily="50" charset="-128"/>
              </a:rPr>
              <a:t> 笹屋ビル</a:t>
            </a:r>
            <a:r>
              <a:rPr lang="en-US" altLang="ja-JP" sz="1400" dirty="0">
                <a:latin typeface="メイリオ" panose="020B0604030504040204" pitchFamily="50" charset="-128"/>
                <a:ea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rPr>
              <a:t>階</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担当者</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遠藤／桑波</a:t>
            </a: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【TEL】</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03</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6659</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9010</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H&amp;S</a:t>
            </a:r>
            <a:r>
              <a:rPr lang="ja-JP" altLang="en-US" sz="1400" dirty="0">
                <a:latin typeface="メイリオ" panose="020B0604030504040204" pitchFamily="50" charset="-128"/>
                <a:ea typeface="メイリオ" panose="020B0604030504040204" pitchFamily="50" charset="-128"/>
              </a:rPr>
              <a:t>プロモーション内）</a:t>
            </a:r>
            <a:endParaRPr lang="en-US" altLang="ja-JP" sz="1400" dirty="0">
              <a:solidFill>
                <a:srgbClr val="FF0000"/>
              </a:solidFill>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【E-mail】</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info</a:t>
            </a:r>
            <a:r>
              <a:rPr lang="ja-JP" altLang="en-US"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hs-p.co.jp</a:t>
            </a:r>
          </a:p>
          <a:p>
            <a:pPr>
              <a:lnSpc>
                <a:spcPct val="120000"/>
              </a:lnSpc>
            </a:pPr>
            <a:r>
              <a:rPr lang="ja-JP" altLang="en-US" sz="1400" dirty="0">
                <a:latin typeface="メイリオ" panose="020B0604030504040204" pitchFamily="50" charset="-128"/>
                <a:ea typeface="メイリオ" panose="020B0604030504040204" pitchFamily="50" charset="-128"/>
              </a:rPr>
              <a:t>　</a:t>
            </a:r>
            <a:r>
              <a:rPr lang="ja-JP" altLang="ja-JP" sz="1400" dirty="0">
                <a:latin typeface="メイリオ" panose="020B0604030504040204" pitchFamily="50" charset="-128"/>
                <a:ea typeface="メイリオ" panose="020B0604030504040204" pitchFamily="50" charset="-128"/>
              </a:rPr>
              <a:t>【開設時間】</a:t>
            </a:r>
            <a:r>
              <a:rPr lang="ja-JP" altLang="en-US" sz="1400" dirty="0">
                <a:latin typeface="メイリオ" panose="020B0604030504040204" pitchFamily="50" charset="-128"/>
                <a:ea typeface="メイリオ" panose="020B0604030504040204" pitchFamily="50" charset="-128"/>
              </a:rPr>
              <a:t>　　</a:t>
            </a:r>
            <a:r>
              <a:rPr lang="ja-JP" altLang="ja-JP" sz="1400" dirty="0">
                <a:latin typeface="メイリオ" panose="020B0604030504040204" pitchFamily="50" charset="-128"/>
                <a:ea typeface="メイリオ" panose="020B0604030504040204" pitchFamily="50" charset="-128"/>
              </a:rPr>
              <a:t>平日</a:t>
            </a:r>
            <a:r>
              <a:rPr lang="en-US" altLang="ja-JP" sz="1400" dirty="0">
                <a:latin typeface="メイリオ" panose="020B0604030504040204" pitchFamily="50" charset="-128"/>
                <a:ea typeface="メイリオ" panose="020B0604030504040204" pitchFamily="50" charset="-128"/>
              </a:rPr>
              <a:t>9</a:t>
            </a:r>
            <a:r>
              <a:rPr lang="ja-JP" altLang="en-US" sz="1400" dirty="0">
                <a:latin typeface="メイリオ" panose="020B0604030504040204" pitchFamily="50" charset="-128"/>
                <a:ea typeface="メイリオ" panose="020B0604030504040204" pitchFamily="50" charset="-128"/>
              </a:rPr>
              <a:t>時</a:t>
            </a:r>
            <a:r>
              <a:rPr lang="en-US" altLang="ja-JP" sz="1400" dirty="0">
                <a:latin typeface="メイリオ" panose="020B0604030504040204" pitchFamily="50" charset="-128"/>
                <a:ea typeface="メイリオ" panose="020B0604030504040204" pitchFamily="50" charset="-128"/>
              </a:rPr>
              <a:t>30</a:t>
            </a:r>
            <a:r>
              <a:rPr lang="ja-JP" altLang="en-US" sz="1400" dirty="0">
                <a:latin typeface="メイリオ" panose="020B0604030504040204" pitchFamily="50" charset="-128"/>
                <a:ea typeface="メイリオ" panose="020B0604030504040204" pitchFamily="50" charset="-128"/>
              </a:rPr>
              <a:t>分</a:t>
            </a:r>
            <a:r>
              <a:rPr lang="ja-JP" altLang="ja-JP" sz="1400" dirty="0">
                <a:latin typeface="メイリオ" panose="020B0604030504040204" pitchFamily="50" charset="-128"/>
                <a:ea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rPr>
              <a:t>18</a:t>
            </a:r>
            <a:r>
              <a:rPr lang="ja-JP" altLang="en-US" sz="1400" dirty="0">
                <a:latin typeface="メイリオ" panose="020B0604030504040204" pitchFamily="50" charset="-128"/>
                <a:ea typeface="メイリオ" panose="020B0604030504040204" pitchFamily="50" charset="-128"/>
              </a:rPr>
              <a:t>時</a:t>
            </a:r>
            <a:r>
              <a:rPr lang="en-US" altLang="ja-JP" sz="1400" dirty="0">
                <a:latin typeface="メイリオ" panose="020B0604030504040204" pitchFamily="50" charset="-128"/>
                <a:ea typeface="メイリオ" panose="020B0604030504040204" pitchFamily="50" charset="-128"/>
              </a:rPr>
              <a:t>30</a:t>
            </a:r>
            <a:r>
              <a:rPr lang="ja-JP" altLang="en-US" sz="1400" dirty="0">
                <a:latin typeface="メイリオ" panose="020B0604030504040204" pitchFamily="50" charset="-128"/>
                <a:ea typeface="メイリオ" panose="020B0604030504040204" pitchFamily="50" charset="-128"/>
              </a:rPr>
              <a:t>分</a:t>
            </a:r>
            <a:r>
              <a:rPr lang="ja-JP" altLang="ja-JP" sz="1400" dirty="0">
                <a:latin typeface="メイリオ" panose="020B0604030504040204" pitchFamily="50" charset="-128"/>
                <a:ea typeface="メイリオ" panose="020B0604030504040204" pitchFamily="50" charset="-128"/>
              </a:rPr>
              <a:t>（土日祝</a:t>
            </a:r>
            <a:r>
              <a:rPr lang="ja-JP" altLang="en-US" sz="1400" dirty="0">
                <a:latin typeface="メイリオ" panose="020B0604030504040204" pitchFamily="50" charset="-128"/>
                <a:ea typeface="メイリオ" panose="020B0604030504040204" pitchFamily="50" charset="-128"/>
              </a:rPr>
              <a:t>祭</a:t>
            </a:r>
            <a:r>
              <a:rPr lang="ja-JP" altLang="ja-JP" sz="1400" dirty="0">
                <a:latin typeface="メイリオ" panose="020B0604030504040204" pitchFamily="50" charset="-128"/>
                <a:ea typeface="メイリオ" panose="020B0604030504040204" pitchFamily="50" charset="-128"/>
              </a:rPr>
              <a:t>日</a:t>
            </a:r>
            <a:r>
              <a:rPr lang="ja-JP" altLang="en-US" sz="1400" dirty="0">
                <a:latin typeface="メイリオ" panose="020B0604030504040204" pitchFamily="50" charset="-128"/>
                <a:ea typeface="メイリオ" panose="020B0604030504040204" pitchFamily="50" charset="-128"/>
              </a:rPr>
              <a:t>除く</a:t>
            </a:r>
            <a:r>
              <a:rPr lang="ja-JP" altLang="ja-JP" sz="1400" dirty="0">
                <a:latin typeface="メイリオ" panose="020B0604030504040204" pitchFamily="50" charset="-128"/>
                <a:ea typeface="メイリオ" panose="020B0604030504040204" pitchFamily="50" charset="-128"/>
              </a:rPr>
              <a:t>）</a:t>
            </a:r>
          </a:p>
          <a:p>
            <a:pPr>
              <a:lnSpc>
                <a:spcPct val="120000"/>
              </a:lnSpc>
            </a:pPr>
            <a:endParaRPr lang="ja-JP" altLang="en-US" sz="1400" dirty="0">
              <a:latin typeface="メイリオ" panose="020B0604030504040204" pitchFamily="50" charset="-128"/>
              <a:ea typeface="メイリオ" panose="020B0604030504040204" pitchFamily="50" charset="-128"/>
            </a:endParaRPr>
          </a:p>
        </p:txBody>
      </p:sp>
      <p:sp>
        <p:nvSpPr>
          <p:cNvPr id="19458" name="Rectangle 2"/>
          <p:cNvSpPr>
            <a:spLocks noChangeArrowheads="1"/>
          </p:cNvSpPr>
          <p:nvPr/>
        </p:nvSpPr>
        <p:spPr bwMode="auto">
          <a:xfrm>
            <a:off x="252548" y="3132634"/>
            <a:ext cx="5149850" cy="4953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dirty="0">
                <a:solidFill>
                  <a:schemeClr val="bg1"/>
                </a:solidFill>
                <a:latin typeface="メイリオ" panose="020B0604030504040204" pitchFamily="50" charset="-128"/>
                <a:ea typeface="メイリオ" panose="020B0604030504040204" pitchFamily="50" charset="-128"/>
              </a:rPr>
              <a:t>出展申込書のご送付・お問合せ先</a:t>
            </a:r>
          </a:p>
        </p:txBody>
      </p:sp>
      <p:sp>
        <p:nvSpPr>
          <p:cNvPr id="19459" name="Rectangle 2"/>
          <p:cNvSpPr>
            <a:spLocks noChangeArrowheads="1"/>
          </p:cNvSpPr>
          <p:nvPr/>
        </p:nvSpPr>
        <p:spPr bwMode="auto">
          <a:xfrm>
            <a:off x="252548" y="757077"/>
            <a:ext cx="2808287" cy="4953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a:solidFill>
                  <a:schemeClr val="bg1"/>
                </a:solidFill>
                <a:latin typeface="メイリオ" panose="020B0604030504040204" pitchFamily="50" charset="-128"/>
                <a:ea typeface="メイリオ" panose="020B0604030504040204" pitchFamily="50" charset="-128"/>
              </a:rPr>
              <a:t>出展応募について</a:t>
            </a:r>
          </a:p>
        </p:txBody>
      </p:sp>
      <p:sp>
        <p:nvSpPr>
          <p:cNvPr id="19460" name="Rectangle 19"/>
          <p:cNvSpPr>
            <a:spLocks noChangeArrowheads="1"/>
          </p:cNvSpPr>
          <p:nvPr/>
        </p:nvSpPr>
        <p:spPr bwMode="auto">
          <a:xfrm>
            <a:off x="-8125" y="1306352"/>
            <a:ext cx="6858000" cy="164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応募対象者</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商工会</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出展対象者</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商工会、それぞれの加盟事業者、団体等</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申込締切</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令和２年</a:t>
            </a:r>
            <a:r>
              <a:rPr lang="en-US" altLang="ja-JP" sz="1400" dirty="0">
                <a:latin typeface="メイリオ" panose="020B0604030504040204" pitchFamily="50" charset="-128"/>
                <a:ea typeface="メイリオ" panose="020B0604030504040204" pitchFamily="50" charset="-128"/>
              </a:rPr>
              <a:t>9</a:t>
            </a:r>
            <a:r>
              <a:rPr lang="ja-JP" altLang="en-US" sz="1400" dirty="0">
                <a:latin typeface="メイリオ" panose="020B0604030504040204" pitchFamily="50" charset="-128"/>
                <a:ea typeface="メイリオ" panose="020B0604030504040204" pitchFamily="50" charset="-128"/>
              </a:rPr>
              <a:t>月</a:t>
            </a:r>
            <a:r>
              <a:rPr lang="en-US" altLang="ja-JP" sz="1400" dirty="0">
                <a:latin typeface="メイリオ" panose="020B0604030504040204" pitchFamily="50" charset="-128"/>
                <a:ea typeface="メイリオ" panose="020B0604030504040204" pitchFamily="50" charset="-128"/>
              </a:rPr>
              <a:t>11</a:t>
            </a:r>
            <a:r>
              <a:rPr lang="ja-JP" altLang="en-US" sz="1400" dirty="0">
                <a:latin typeface="メイリオ" panose="020B0604030504040204" pitchFamily="50" charset="-128"/>
                <a:ea typeface="メイリオ" panose="020B0604030504040204" pitchFamily="50" charset="-128"/>
              </a:rPr>
              <a:t>日（金）</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申込方法</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別添④「申込書」をご記入のうえ、電子メールにてご応募ください。　　</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申込先</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「観光商談マッチングフェア」事務局　</a:t>
            </a:r>
            <a:endParaRPr lang="en-US" altLang="ja-JP" sz="1400" dirty="0">
              <a:latin typeface="メイリオ" panose="020B0604030504040204" pitchFamily="50" charset="-128"/>
              <a:ea typeface="メイリオ" panose="020B0604030504040204" pitchFamily="50" charset="-128"/>
            </a:endParaRPr>
          </a:p>
          <a:p>
            <a:pPr>
              <a:lnSpc>
                <a:spcPct val="120000"/>
              </a:lnSpc>
            </a:pPr>
            <a:r>
              <a:rPr lang="ja-JP" altLang="en-US" sz="1400" dirty="0">
                <a:latin typeface="メイリオ" panose="020B0604030504040204" pitchFamily="50" charset="-128"/>
                <a:ea typeface="メイリオ" panose="020B0604030504040204" pitchFamily="50" charset="-128"/>
              </a:rPr>
              <a:t>　　　　　　（株式会社Ｈ＆Ｓプロモーション内）</a:t>
            </a:r>
            <a:endParaRPr lang="en-US" altLang="ja-JP" sz="1400" dirty="0">
              <a:latin typeface="メイリオ" panose="020B0604030504040204" pitchFamily="50" charset="-128"/>
              <a:ea typeface="メイリオ" panose="020B0604030504040204" pitchFamily="50" charset="-128"/>
            </a:endParaRPr>
          </a:p>
        </p:txBody>
      </p:sp>
      <p:sp>
        <p:nvSpPr>
          <p:cNvPr id="19461" name="Rectangle 2"/>
          <p:cNvSpPr>
            <a:spLocks noChangeArrowheads="1"/>
          </p:cNvSpPr>
          <p:nvPr/>
        </p:nvSpPr>
        <p:spPr bwMode="auto">
          <a:xfrm>
            <a:off x="252548" y="5804397"/>
            <a:ext cx="5149850" cy="495300"/>
          </a:xfrm>
          <a:prstGeom prst="rect">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110000"/>
              </a:lnSpc>
            </a:pPr>
            <a:r>
              <a:rPr lang="ja-JP" altLang="en-US">
                <a:solidFill>
                  <a:schemeClr val="bg1"/>
                </a:solidFill>
                <a:latin typeface="メイリオ" panose="020B0604030504040204" pitchFamily="50" charset="-128"/>
                <a:ea typeface="メイリオ" panose="020B0604030504040204" pitchFamily="50" charset="-128"/>
              </a:rPr>
              <a:t>実施内容に関するお問合せ先</a:t>
            </a:r>
          </a:p>
        </p:txBody>
      </p:sp>
      <p:sp>
        <p:nvSpPr>
          <p:cNvPr id="19462" name="テキスト ボックス 1"/>
          <p:cNvSpPr txBox="1">
            <a:spLocks noChangeArrowheads="1"/>
          </p:cNvSpPr>
          <p:nvPr/>
        </p:nvSpPr>
        <p:spPr bwMode="auto">
          <a:xfrm>
            <a:off x="-42826" y="6328272"/>
            <a:ext cx="6327775" cy="953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400" dirty="0">
                <a:latin typeface="メイリオ" panose="020B0604030504040204" pitchFamily="50" charset="-128"/>
                <a:ea typeface="メイリオ" panose="020B0604030504040204" pitchFamily="50" charset="-128"/>
              </a:rPr>
              <a:t>　全国商工会連合会　企業支援部　市場開拓課　</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担当者</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　　　渕野、古柴</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【TEL】</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03-6268-0086</a:t>
            </a: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【E-mail】</a:t>
            </a:r>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shijo@shokokai.or.jp</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1385</Words>
  <Application>Microsoft Office PowerPoint</Application>
  <PresentationFormat>ユーザー設定</PresentationFormat>
  <Paragraphs>104</Paragraphs>
  <Slides>6</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jin3854</dc:creator>
  <cp:lastModifiedBy>敏幸 伊波</cp:lastModifiedBy>
  <cp:revision>108</cp:revision>
  <cp:lastPrinted>2020-08-12T06:10:49Z</cp:lastPrinted>
  <dcterms:created xsi:type="dcterms:W3CDTF">2013-08-12T02:05:00Z</dcterms:created>
  <dcterms:modified xsi:type="dcterms:W3CDTF">2020-08-26T01:25:23Z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1041-10.8.2.6709</vt:lpwstr>
  </property>
</Properties>
</file>